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6C03-B0E4-4F32-8AFC-2BDBD0C53E41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205F-8F72-48D8-9ED7-B6248034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19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6C03-B0E4-4F32-8AFC-2BDBD0C53E41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205F-8F72-48D8-9ED7-B6248034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8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6C03-B0E4-4F32-8AFC-2BDBD0C53E41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205F-8F72-48D8-9ED7-B6248034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5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7620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2088"/>
            <a:ext cx="8229600" cy="2208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22700"/>
            <a:ext cx="8229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5033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11700" y="2895600"/>
            <a:ext cx="4279900" cy="641350"/>
          </a:xfrm>
        </p:spPr>
        <p:txBody>
          <a:bodyPr>
            <a:spAutoFit/>
          </a:bodyPr>
          <a:lstStyle>
            <a:lvl1pPr>
              <a:defRPr noProof="1"/>
            </a:lvl1pPr>
          </a:lstStyle>
          <a:p>
            <a:pPr lvl="0"/>
            <a:endParaRPr lang="en-US" altLang="en-US" noProof="1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84750" y="3779838"/>
            <a:ext cx="3733800" cy="530225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 sz="3200" noProof="1"/>
            </a:lvl1pPr>
          </a:lstStyle>
          <a:p>
            <a:pPr lvl="0"/>
            <a:endParaRPr lang="en-US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765969694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09086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6943294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2088"/>
            <a:ext cx="4038600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2088"/>
            <a:ext cx="4038600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68637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73643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78688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651341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6C03-B0E4-4F32-8AFC-2BDBD0C53E41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205F-8F72-48D8-9ED7-B6248034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42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7105706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8113683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6696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956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956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43496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7620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2088"/>
            <a:ext cx="8229600" cy="2208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22700"/>
            <a:ext cx="8229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5033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6C03-B0E4-4F32-8AFC-2BDBD0C53E41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205F-8F72-48D8-9ED7-B6248034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8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6C03-B0E4-4F32-8AFC-2BDBD0C53E41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205F-8F72-48D8-9ED7-B6248034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4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6C03-B0E4-4F32-8AFC-2BDBD0C53E41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205F-8F72-48D8-9ED7-B6248034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6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6C03-B0E4-4F32-8AFC-2BDBD0C53E41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205F-8F72-48D8-9ED7-B6248034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31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6C03-B0E4-4F32-8AFC-2BDBD0C53E41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205F-8F72-48D8-9ED7-B6248034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0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6C03-B0E4-4F32-8AFC-2BDBD0C53E41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205F-8F72-48D8-9ED7-B6248034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0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6C03-B0E4-4F32-8AFC-2BDBD0C53E41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205F-8F72-48D8-9ED7-B6248034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3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66C03-B0E4-4F32-8AFC-2BDBD0C53E41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A205F-8F72-48D8-9ED7-B6248034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5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7620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87400" y="6507163"/>
            <a:ext cx="4165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</a:pPr>
            <a:r>
              <a:rPr lang="en-US" altLang="en-US" sz="1200">
                <a:solidFill>
                  <a:srgbClr val="FFFFFF"/>
                </a:solidFill>
              </a:rPr>
              <a:t>Copyright © Houghton Mifflin Company. All rights reserved.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215313" y="6507163"/>
            <a:ext cx="622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</a:pPr>
            <a:r>
              <a:rPr lang="en-US" altLang="en-US" sz="1200">
                <a:solidFill>
                  <a:srgbClr val="FFFFFF"/>
                </a:solidFill>
              </a:rPr>
              <a:t>2  | </a:t>
            </a:r>
            <a:fld id="{A147A40F-290F-4575-AA50-FAAEDDF04076}" type="slidenum">
              <a:rPr lang="en-US" altLang="en-US" sz="1200">
                <a:solidFill>
                  <a:srgbClr val="FFFFFF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None/>
              </a:pPr>
              <a:t>‹#›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2088"/>
            <a:ext cx="8229600" cy="457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715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>
    <p:wipe dir="r"/>
  </p:transition>
  <p:txStyles>
    <p:titleStyle>
      <a:lvl1pPr algn="ctr" rtl="0" fontAlgn="base">
        <a:lnSpc>
          <a:spcPct val="90000"/>
        </a:lnSpc>
        <a:spcBef>
          <a:spcPct val="200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2000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rtl="0" fontAlgn="base">
        <a:lnSpc>
          <a:spcPct val="90000"/>
        </a:lnSpc>
        <a:spcBef>
          <a:spcPct val="2000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rtl="0" fontAlgn="base">
        <a:lnSpc>
          <a:spcPct val="90000"/>
        </a:lnSpc>
        <a:spcBef>
          <a:spcPct val="2000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rtl="0" fontAlgn="base">
        <a:lnSpc>
          <a:spcPct val="90000"/>
        </a:lnSpc>
        <a:spcBef>
          <a:spcPct val="2000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2000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2000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2000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2000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533400" indent="-533400" algn="l" rtl="0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295400" indent="-381000" algn="l" rtl="0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714500" indent="-342900" algn="l" rtl="0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133600" indent="-3048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90800" indent="-3048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048000" indent="-3048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505200" indent="-3048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962400" indent="-3048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97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Surveys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0500"/>
            <a:ext cx="8229600" cy="4572000"/>
          </a:xfrm>
        </p:spPr>
        <p:txBody>
          <a:bodyPr/>
          <a:lstStyle/>
          <a:p>
            <a:pPr marL="347663" indent="-347663"/>
            <a:r>
              <a:rPr lang="en-US" altLang="en-US"/>
              <a:t>Features: Standard set of questions asked of a large number of participants</a:t>
            </a:r>
          </a:p>
          <a:p>
            <a:pPr marL="347663" indent="-347663"/>
            <a:r>
              <a:rPr lang="en-US" altLang="en-US"/>
              <a:t>Strengths: Gather large amounts of descriptive data relatively quickly and inexpensively</a:t>
            </a:r>
          </a:p>
          <a:p>
            <a:pPr marL="347663" indent="-347663"/>
            <a:r>
              <a:rPr lang="en-US" altLang="en-US"/>
              <a:t>Pitfalls: Sampling errors, poorly phrased questions, and response biases can distort results</a:t>
            </a:r>
          </a:p>
        </p:txBody>
      </p:sp>
    </p:spTree>
    <p:extLst>
      <p:ext uri="{BB962C8B-B14F-4D97-AF65-F5344CB8AC3E}">
        <p14:creationId xmlns:p14="http://schemas.microsoft.com/office/powerpoint/2010/main" val="248009953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Correlational Studies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0500"/>
            <a:ext cx="8229600" cy="4572000"/>
          </a:xfrm>
        </p:spPr>
        <p:txBody>
          <a:bodyPr/>
          <a:lstStyle/>
          <a:p>
            <a:pPr marL="347663" indent="-347663"/>
            <a:r>
              <a:rPr lang="en-US" altLang="en-US"/>
              <a:t>Features: Examine the relationships between research variables</a:t>
            </a:r>
          </a:p>
          <a:p>
            <a:pPr marL="347663" indent="-347663"/>
            <a:r>
              <a:rPr lang="en-US" altLang="en-US"/>
              <a:t>Strengths: Can test predictions, evaluate theories, and suggest new hypotheses</a:t>
            </a:r>
          </a:p>
          <a:p>
            <a:pPr marL="347663" indent="-347663"/>
            <a:r>
              <a:rPr lang="en-US" altLang="en-US"/>
              <a:t>Pitfalls: Cannot infer causal relationships between variables</a:t>
            </a:r>
          </a:p>
        </p:txBody>
      </p:sp>
    </p:spTree>
    <p:extLst>
      <p:ext uri="{BB962C8B-B14F-4D97-AF65-F5344CB8AC3E}">
        <p14:creationId xmlns:p14="http://schemas.microsoft.com/office/powerpoint/2010/main" val="30581537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 descr="Ch02_02_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33388"/>
            <a:ext cx="7354888" cy="57165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4746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Experiments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0500"/>
            <a:ext cx="7924800" cy="4572000"/>
          </a:xfrm>
        </p:spPr>
        <p:txBody>
          <a:bodyPr/>
          <a:lstStyle/>
          <a:p>
            <a:pPr marL="347663" indent="-347663"/>
            <a:r>
              <a:rPr lang="en-US" altLang="en-US"/>
              <a:t>Features: Manipulation of an independent variable and measurement of its effects on a dependent variable</a:t>
            </a:r>
          </a:p>
          <a:p>
            <a:pPr marL="347663" indent="-347663"/>
            <a:r>
              <a:rPr lang="en-US" altLang="en-US"/>
              <a:t>Strengths: Can establish a cause-effect relationship between independent and dependent variables</a:t>
            </a:r>
          </a:p>
          <a:p>
            <a:pPr marL="347663" indent="-347663"/>
            <a:r>
              <a:rPr lang="en-US" altLang="en-US"/>
              <a:t>Pitfalls: Confounding variables may prevent valid conclusions</a:t>
            </a:r>
          </a:p>
        </p:txBody>
      </p:sp>
    </p:spTree>
    <p:extLst>
      <p:ext uri="{BB962C8B-B14F-4D97-AF65-F5344CB8AC3E}">
        <p14:creationId xmlns:p14="http://schemas.microsoft.com/office/powerpoint/2010/main" val="7110178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Figure 2.1: A Simple</a:t>
            </a:r>
            <a:br>
              <a:rPr lang="en-US" altLang="en-US" sz="3600"/>
            </a:br>
            <a:r>
              <a:rPr lang="en-US" altLang="en-US" sz="3600"/>
              <a:t>Two-Group Experiment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460500"/>
            <a:ext cx="8229600" cy="4572000"/>
          </a:xfrm>
        </p:spPr>
        <p:txBody>
          <a:bodyPr/>
          <a:lstStyle/>
          <a:p>
            <a:pPr marL="347663" indent="-347663"/>
            <a:r>
              <a:rPr lang="en-US" altLang="en-US"/>
              <a:t>Independent Variable: Whether or not one received the EMDR treatment</a:t>
            </a:r>
          </a:p>
          <a:p>
            <a:pPr marL="347663" indent="-347663"/>
            <a:r>
              <a:rPr lang="en-US" altLang="en-US"/>
              <a:t>Dependent Variable: Anxiety level</a:t>
            </a:r>
          </a:p>
        </p:txBody>
      </p:sp>
      <p:pic>
        <p:nvPicPr>
          <p:cNvPr id="135172" name="Picture 4" descr="c02f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7924800" cy="1663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7874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Sources for Confounding Variables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0500"/>
            <a:ext cx="7086600" cy="4572000"/>
          </a:xfrm>
        </p:spPr>
        <p:txBody>
          <a:bodyPr/>
          <a:lstStyle/>
          <a:p>
            <a:pPr marL="347663" indent="-347663"/>
            <a:r>
              <a:rPr lang="en-US" altLang="en-US"/>
              <a:t>Random Variables</a:t>
            </a:r>
          </a:p>
          <a:p>
            <a:pPr marL="798513" lvl="1" indent="-333375"/>
            <a:r>
              <a:rPr lang="en-US" altLang="en-US"/>
              <a:t>Importance of random assignment</a:t>
            </a:r>
          </a:p>
          <a:p>
            <a:pPr marL="347663" indent="-347663"/>
            <a:r>
              <a:rPr lang="en-US" altLang="en-US"/>
              <a:t>Participants’ Expectations</a:t>
            </a:r>
          </a:p>
          <a:p>
            <a:pPr marL="798513" lvl="1" indent="-333375"/>
            <a:r>
              <a:rPr lang="en-US" altLang="en-US"/>
              <a:t>Placebo effect</a:t>
            </a:r>
          </a:p>
          <a:p>
            <a:pPr marL="347663" indent="-347663"/>
            <a:r>
              <a:rPr lang="en-US" altLang="en-US"/>
              <a:t>Experimenter Bias</a:t>
            </a:r>
          </a:p>
          <a:p>
            <a:pPr marL="798513" lvl="1" indent="-333375"/>
            <a:r>
              <a:rPr lang="en-US" altLang="en-US"/>
              <a:t>Often minimized through the use of</a:t>
            </a:r>
            <a:br>
              <a:rPr lang="en-US" altLang="en-US"/>
            </a:br>
            <a:r>
              <a:rPr lang="en-US" altLang="en-US"/>
              <a:t>a double-blind design</a:t>
            </a:r>
          </a:p>
        </p:txBody>
      </p:sp>
    </p:spTree>
    <p:extLst>
      <p:ext uri="{BB962C8B-B14F-4D97-AF65-F5344CB8AC3E}">
        <p14:creationId xmlns:p14="http://schemas.microsoft.com/office/powerpoint/2010/main" val="36631752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00638" y="2781300"/>
            <a:ext cx="3057525" cy="641350"/>
          </a:xfrm>
          <a:noFill/>
        </p:spPr>
        <p:txBody>
          <a:bodyPr>
            <a:normAutofit fontScale="90000"/>
          </a:bodyPr>
          <a:lstStyle/>
          <a:p>
            <a:pPr>
              <a:spcBef>
                <a:spcPct val="40000"/>
              </a:spcBef>
            </a:pPr>
            <a:r>
              <a:rPr lang="en-US" altLang="en-US" b="1"/>
              <a:t>Chapter 2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3505200"/>
            <a:ext cx="3048000" cy="968375"/>
          </a:xfrm>
          <a:noFill/>
        </p:spPr>
        <p:txBody>
          <a:bodyPr>
            <a:normAutofit fontScale="92500" lnSpcReduction="10000"/>
          </a:bodyPr>
          <a:lstStyle/>
          <a:p>
            <a:pPr>
              <a:spcBef>
                <a:spcPct val="40000"/>
              </a:spcBef>
            </a:pPr>
            <a:r>
              <a:rPr lang="en-US" altLang="en-US"/>
              <a:t>Research in Psychology</a:t>
            </a:r>
          </a:p>
        </p:txBody>
      </p:sp>
    </p:spTree>
    <p:extLst>
      <p:ext uri="{BB962C8B-B14F-4D97-AF65-F5344CB8AC3E}">
        <p14:creationId xmlns:p14="http://schemas.microsoft.com/office/powerpoint/2010/main" val="14492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/>
              <a:t>Thinking Critically About </a:t>
            </a:r>
            <a:br>
              <a:rPr lang="en-US" altLang="en-US" sz="3600"/>
            </a:br>
            <a:r>
              <a:rPr lang="en-US" altLang="en-US" sz="3600"/>
              <a:t>Psychology (or Anything Else!)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0500"/>
            <a:ext cx="8229600" cy="4572000"/>
          </a:xfrm>
        </p:spPr>
        <p:txBody>
          <a:bodyPr>
            <a:normAutofit lnSpcReduction="10000"/>
          </a:bodyPr>
          <a:lstStyle/>
          <a:p>
            <a:pPr marL="347663" indent="-347663"/>
            <a:r>
              <a:rPr lang="en-US" altLang="en-US"/>
              <a:t>What am I being asked to believe or accept?</a:t>
            </a:r>
          </a:p>
          <a:p>
            <a:pPr marL="347663" indent="-347663"/>
            <a:r>
              <a:rPr lang="en-US" altLang="en-US"/>
              <a:t>What evidence is available to support the assertion?</a:t>
            </a:r>
          </a:p>
          <a:p>
            <a:pPr marL="347663" indent="-347663"/>
            <a:r>
              <a:rPr lang="en-US" altLang="en-US"/>
              <a:t>Are there alternative ways of interpreting </a:t>
            </a:r>
            <a:br>
              <a:rPr lang="en-US" altLang="en-US"/>
            </a:br>
            <a:r>
              <a:rPr lang="en-US" altLang="en-US"/>
              <a:t>the evidence?</a:t>
            </a:r>
          </a:p>
          <a:p>
            <a:pPr marL="347663" indent="-347663"/>
            <a:r>
              <a:rPr lang="en-US" altLang="en-US"/>
              <a:t>What additional evidence would help to evaluate </a:t>
            </a:r>
            <a:br>
              <a:rPr lang="en-US" altLang="en-US"/>
            </a:br>
            <a:r>
              <a:rPr lang="en-US" altLang="en-US"/>
              <a:t>the alternatives?</a:t>
            </a:r>
          </a:p>
          <a:p>
            <a:pPr marL="347663" indent="-347663"/>
            <a:r>
              <a:rPr lang="en-US" altLang="en-US"/>
              <a:t>What conclusions are most reasonable?</a:t>
            </a:r>
          </a:p>
        </p:txBody>
      </p:sp>
    </p:spTree>
    <p:extLst>
      <p:ext uri="{BB962C8B-B14F-4D97-AF65-F5344CB8AC3E}">
        <p14:creationId xmlns:p14="http://schemas.microsoft.com/office/powerpoint/2010/main" val="83778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/>
              <a:t>Critical Thinking</a:t>
            </a:r>
            <a:br>
              <a:rPr lang="en-US" altLang="en-US" sz="3600"/>
            </a:br>
            <a:r>
              <a:rPr lang="en-US" altLang="en-US" sz="3600"/>
              <a:t>and Scientific Research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0500"/>
            <a:ext cx="8229600" cy="4572000"/>
          </a:xfrm>
        </p:spPr>
        <p:txBody>
          <a:bodyPr>
            <a:normAutofit lnSpcReduction="10000"/>
          </a:bodyPr>
          <a:lstStyle/>
          <a:p>
            <a:pPr marL="347663" indent="-347663"/>
            <a:r>
              <a:rPr lang="en-US" altLang="en-US"/>
              <a:t>Scientific research often begins with one’s curiosity.</a:t>
            </a:r>
          </a:p>
          <a:p>
            <a:pPr marL="347663" indent="-347663"/>
            <a:r>
              <a:rPr lang="en-US" altLang="en-US"/>
              <a:t>Important Terms</a:t>
            </a:r>
          </a:p>
          <a:p>
            <a:pPr marL="798513" lvl="1" indent="-333375"/>
            <a:r>
              <a:rPr lang="en-US" altLang="en-US"/>
              <a:t>Hypothesis</a:t>
            </a:r>
          </a:p>
          <a:p>
            <a:pPr marL="798513" lvl="1" indent="-333375"/>
            <a:r>
              <a:rPr lang="en-US" altLang="en-US"/>
              <a:t>Operational definition</a:t>
            </a:r>
          </a:p>
          <a:p>
            <a:pPr marL="798513" lvl="1" indent="-333375"/>
            <a:r>
              <a:rPr lang="en-US" altLang="en-US"/>
              <a:t>Variable</a:t>
            </a:r>
          </a:p>
          <a:p>
            <a:pPr marL="798513" lvl="1" indent="-333375"/>
            <a:r>
              <a:rPr lang="en-US" altLang="en-US"/>
              <a:t>Data</a:t>
            </a:r>
          </a:p>
          <a:p>
            <a:pPr marL="798513" lvl="1" indent="-333375"/>
            <a:r>
              <a:rPr lang="en-US" altLang="en-US"/>
              <a:t>Reliability </a:t>
            </a:r>
          </a:p>
          <a:p>
            <a:pPr marL="798513" lvl="1" indent="-333375"/>
            <a:r>
              <a:rPr lang="en-US" altLang="en-US"/>
              <a:t>Validity</a:t>
            </a:r>
          </a:p>
        </p:txBody>
      </p:sp>
    </p:spTree>
    <p:extLst>
      <p:ext uri="{BB962C8B-B14F-4D97-AF65-F5344CB8AC3E}">
        <p14:creationId xmlns:p14="http://schemas.microsoft.com/office/powerpoint/2010/main" val="1238527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1011238" y="5773738"/>
            <a:ext cx="712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200"/>
              <a:t>Zick Rubin, Lelitia Anne Peplau, and Peter Salovey, </a:t>
            </a:r>
            <a:r>
              <a:rPr lang="en-US" altLang="en-US" sz="1200" i="1"/>
              <a:t>Psychology</a:t>
            </a:r>
            <a:r>
              <a:rPr lang="en-US" altLang="en-US" sz="1200"/>
              <a:t>.</a:t>
            </a:r>
            <a:br>
              <a:rPr lang="en-US" altLang="en-US" sz="1200"/>
            </a:br>
            <a:r>
              <a:rPr lang="en-US" altLang="en-US" sz="1200"/>
              <a:t>Copyright © 1993 by Houghton Mifflin Company. Reprinted by permission</a:t>
            </a:r>
          </a:p>
        </p:txBody>
      </p:sp>
      <p:pic>
        <p:nvPicPr>
          <p:cNvPr id="125955" name="Picture 3" descr="Fig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924800" cy="431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Reliability and Validity</a:t>
            </a:r>
          </a:p>
        </p:txBody>
      </p:sp>
    </p:spTree>
    <p:extLst>
      <p:ext uri="{BB962C8B-B14F-4D97-AF65-F5344CB8AC3E}">
        <p14:creationId xmlns:p14="http://schemas.microsoft.com/office/powerpoint/2010/main" val="286099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00638" y="2781300"/>
            <a:ext cx="3057525" cy="641350"/>
          </a:xfrm>
          <a:noFill/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altLang="en-US" b="1"/>
              <a:t>Chapter 2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3505200"/>
            <a:ext cx="3048000" cy="968375"/>
          </a:xfrm>
          <a:noFill/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altLang="en-US"/>
              <a:t>Research in Psychology</a:t>
            </a:r>
          </a:p>
        </p:txBody>
      </p:sp>
    </p:spTree>
    <p:extLst>
      <p:ext uri="{BB962C8B-B14F-4D97-AF65-F5344CB8AC3E}">
        <p14:creationId xmlns:p14="http://schemas.microsoft.com/office/powerpoint/2010/main" val="1449264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Scientific Method</a:t>
            </a:r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377950"/>
            <a:ext cx="7908925" cy="4330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831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Goals of Psychological Research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0500"/>
            <a:ext cx="8229600" cy="4572000"/>
          </a:xfrm>
        </p:spPr>
        <p:txBody>
          <a:bodyPr/>
          <a:lstStyle/>
          <a:p>
            <a:pPr marL="347663" indent="-347663"/>
            <a:r>
              <a:rPr lang="en-US" altLang="en-US"/>
              <a:t>To describe</a:t>
            </a:r>
          </a:p>
          <a:p>
            <a:pPr marL="347663" indent="-347663"/>
            <a:r>
              <a:rPr lang="en-US" altLang="en-US"/>
              <a:t>To make accurate predictions </a:t>
            </a:r>
          </a:p>
          <a:p>
            <a:pPr marL="347663" indent="-347663"/>
            <a:r>
              <a:rPr lang="en-US" altLang="en-US"/>
              <a:t>To demonstrate some control </a:t>
            </a:r>
          </a:p>
          <a:p>
            <a:pPr marL="347663" indent="-347663"/>
            <a:r>
              <a:rPr lang="en-US" altLang="en-US"/>
              <a:t>To explain</a:t>
            </a:r>
          </a:p>
        </p:txBody>
      </p:sp>
    </p:spTree>
    <p:extLst>
      <p:ext uri="{BB962C8B-B14F-4D97-AF65-F5344CB8AC3E}">
        <p14:creationId xmlns:p14="http://schemas.microsoft.com/office/powerpoint/2010/main" val="2143747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Naturalistic Observations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0500"/>
            <a:ext cx="8077200" cy="4572000"/>
          </a:xfrm>
        </p:spPr>
        <p:txBody>
          <a:bodyPr/>
          <a:lstStyle/>
          <a:p>
            <a:pPr marL="347663" indent="-347663"/>
            <a:r>
              <a:rPr lang="en-US" altLang="en-US"/>
              <a:t>Features: Observations of human or animal behavior in the environment in which it typically occurs</a:t>
            </a:r>
          </a:p>
          <a:p>
            <a:pPr marL="347663" indent="-347663"/>
            <a:r>
              <a:rPr lang="en-US" altLang="en-US"/>
              <a:t>Strengths: Provides descriptive data about behavior presumably uncontaminated by outside influences</a:t>
            </a:r>
          </a:p>
          <a:p>
            <a:pPr marL="347663" indent="-347663"/>
            <a:r>
              <a:rPr lang="en-US" altLang="en-US"/>
              <a:t>Pitfalls: Observer bias and participant self-consciousness can distort results</a:t>
            </a:r>
          </a:p>
        </p:txBody>
      </p:sp>
    </p:spTree>
    <p:extLst>
      <p:ext uri="{BB962C8B-B14F-4D97-AF65-F5344CB8AC3E}">
        <p14:creationId xmlns:p14="http://schemas.microsoft.com/office/powerpoint/2010/main" val="2807501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 Studies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0500"/>
            <a:ext cx="8077200" cy="4572000"/>
          </a:xfrm>
        </p:spPr>
        <p:txBody>
          <a:bodyPr/>
          <a:lstStyle/>
          <a:p>
            <a:pPr marL="347663" indent="-347663"/>
            <a:r>
              <a:rPr lang="en-US" altLang="en-US"/>
              <a:t>Features: Intensive examination of the behavior and mental processes associated with a specific person or situation</a:t>
            </a:r>
          </a:p>
          <a:p>
            <a:pPr marL="347663" indent="-347663"/>
            <a:r>
              <a:rPr lang="en-US" altLang="en-US"/>
              <a:t>Strengths: Provide detailed descriptive analysis of new, complex, or rare phenomenon</a:t>
            </a:r>
          </a:p>
          <a:p>
            <a:pPr marL="347663" indent="-347663"/>
            <a:r>
              <a:rPr lang="en-US" altLang="en-US"/>
              <a:t>Pitfalls: May not provide representative picture of phenomena</a:t>
            </a:r>
          </a:p>
        </p:txBody>
      </p:sp>
    </p:spTree>
    <p:extLst>
      <p:ext uri="{BB962C8B-B14F-4D97-AF65-F5344CB8AC3E}">
        <p14:creationId xmlns:p14="http://schemas.microsoft.com/office/powerpoint/2010/main" val="29331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Surveys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0500"/>
            <a:ext cx="8229600" cy="4572000"/>
          </a:xfrm>
        </p:spPr>
        <p:txBody>
          <a:bodyPr/>
          <a:lstStyle/>
          <a:p>
            <a:pPr marL="347663" indent="-347663"/>
            <a:r>
              <a:rPr lang="en-US" altLang="en-US"/>
              <a:t>Features: Standard set of questions asked of a large number of participants</a:t>
            </a:r>
          </a:p>
          <a:p>
            <a:pPr marL="347663" indent="-347663"/>
            <a:r>
              <a:rPr lang="en-US" altLang="en-US"/>
              <a:t>Strengths: Gather large amounts of descriptive data relatively quickly and inexpensively</a:t>
            </a:r>
          </a:p>
          <a:p>
            <a:pPr marL="347663" indent="-347663"/>
            <a:r>
              <a:rPr lang="en-US" altLang="en-US"/>
              <a:t>Pitfalls: Sampling errors, poorly phrased questions, and response biases can distort results</a:t>
            </a:r>
          </a:p>
        </p:txBody>
      </p:sp>
    </p:spTree>
    <p:extLst>
      <p:ext uri="{BB962C8B-B14F-4D97-AF65-F5344CB8AC3E}">
        <p14:creationId xmlns:p14="http://schemas.microsoft.com/office/powerpoint/2010/main" val="248009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Correlational Studies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0500"/>
            <a:ext cx="8229600" cy="4572000"/>
          </a:xfrm>
        </p:spPr>
        <p:txBody>
          <a:bodyPr/>
          <a:lstStyle/>
          <a:p>
            <a:pPr marL="347663" indent="-347663"/>
            <a:r>
              <a:rPr lang="en-US" altLang="en-US"/>
              <a:t>Features: Examine the relationships between research variables</a:t>
            </a:r>
          </a:p>
          <a:p>
            <a:pPr marL="347663" indent="-347663"/>
            <a:r>
              <a:rPr lang="en-US" altLang="en-US"/>
              <a:t>Strengths: Can test predictions, evaluate theories, and suggest new hypotheses</a:t>
            </a:r>
          </a:p>
          <a:p>
            <a:pPr marL="347663" indent="-347663"/>
            <a:r>
              <a:rPr lang="en-US" altLang="en-US"/>
              <a:t>Pitfalls: Cannot infer causal relationships between variables</a:t>
            </a:r>
          </a:p>
        </p:txBody>
      </p:sp>
    </p:spTree>
    <p:extLst>
      <p:ext uri="{BB962C8B-B14F-4D97-AF65-F5344CB8AC3E}">
        <p14:creationId xmlns:p14="http://schemas.microsoft.com/office/powerpoint/2010/main" val="305815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 descr="Ch02_02_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33388"/>
            <a:ext cx="7354888" cy="57165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47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Experiments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0500"/>
            <a:ext cx="7924800" cy="4572000"/>
          </a:xfrm>
        </p:spPr>
        <p:txBody>
          <a:bodyPr/>
          <a:lstStyle/>
          <a:p>
            <a:pPr marL="347663" indent="-347663"/>
            <a:r>
              <a:rPr lang="en-US" altLang="en-US"/>
              <a:t>Features: Manipulation of an independent variable and measurement of its effects on a dependent variable</a:t>
            </a:r>
          </a:p>
          <a:p>
            <a:pPr marL="347663" indent="-347663"/>
            <a:r>
              <a:rPr lang="en-US" altLang="en-US"/>
              <a:t>Strengths: Can establish a cause-effect relationship between independent and dependent variables</a:t>
            </a:r>
          </a:p>
          <a:p>
            <a:pPr marL="347663" indent="-347663"/>
            <a:r>
              <a:rPr lang="en-US" altLang="en-US"/>
              <a:t>Pitfalls: Confounding variables may prevent valid conclusions</a:t>
            </a:r>
          </a:p>
        </p:txBody>
      </p:sp>
    </p:spTree>
    <p:extLst>
      <p:ext uri="{BB962C8B-B14F-4D97-AF65-F5344CB8AC3E}">
        <p14:creationId xmlns:p14="http://schemas.microsoft.com/office/powerpoint/2010/main" val="711017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Figure 2.1: A Simple</a:t>
            </a:r>
            <a:br>
              <a:rPr lang="en-US" altLang="en-US" sz="3600"/>
            </a:br>
            <a:r>
              <a:rPr lang="en-US" altLang="en-US" sz="3600"/>
              <a:t>Two-Group Experiment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460500"/>
            <a:ext cx="8229600" cy="4572000"/>
          </a:xfrm>
        </p:spPr>
        <p:txBody>
          <a:bodyPr/>
          <a:lstStyle/>
          <a:p>
            <a:pPr marL="347663" indent="-347663"/>
            <a:r>
              <a:rPr lang="en-US" altLang="en-US"/>
              <a:t>Independent Variable: Whether or not one received the EMDR treatment</a:t>
            </a:r>
          </a:p>
          <a:p>
            <a:pPr marL="347663" indent="-347663"/>
            <a:r>
              <a:rPr lang="en-US" altLang="en-US"/>
              <a:t>Dependent Variable: Anxiety level</a:t>
            </a:r>
          </a:p>
        </p:txBody>
      </p:sp>
      <p:pic>
        <p:nvPicPr>
          <p:cNvPr id="135172" name="Picture 4" descr="c02f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7924800" cy="1663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7874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Sources for Confounding Variables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0500"/>
            <a:ext cx="7086600" cy="4572000"/>
          </a:xfrm>
        </p:spPr>
        <p:txBody>
          <a:bodyPr/>
          <a:lstStyle/>
          <a:p>
            <a:pPr marL="347663" indent="-347663"/>
            <a:r>
              <a:rPr lang="en-US" altLang="en-US"/>
              <a:t>Random Variables</a:t>
            </a:r>
          </a:p>
          <a:p>
            <a:pPr marL="798513" lvl="1" indent="-333375"/>
            <a:r>
              <a:rPr lang="en-US" altLang="en-US"/>
              <a:t>Importance of random assignment</a:t>
            </a:r>
          </a:p>
          <a:p>
            <a:pPr marL="347663" indent="-347663"/>
            <a:r>
              <a:rPr lang="en-US" altLang="en-US"/>
              <a:t>Participants’ Expectations</a:t>
            </a:r>
          </a:p>
          <a:p>
            <a:pPr marL="798513" lvl="1" indent="-333375"/>
            <a:r>
              <a:rPr lang="en-US" altLang="en-US"/>
              <a:t>Placebo effect</a:t>
            </a:r>
          </a:p>
          <a:p>
            <a:pPr marL="347663" indent="-347663"/>
            <a:r>
              <a:rPr lang="en-US" altLang="en-US"/>
              <a:t>Experimenter Bias</a:t>
            </a:r>
          </a:p>
          <a:p>
            <a:pPr marL="798513" lvl="1" indent="-333375"/>
            <a:r>
              <a:rPr lang="en-US" altLang="en-US"/>
              <a:t>Often minimized through the use of</a:t>
            </a:r>
            <a:br>
              <a:rPr lang="en-US" altLang="en-US"/>
            </a:br>
            <a:r>
              <a:rPr lang="en-US" altLang="en-US"/>
              <a:t>a double-blind design</a:t>
            </a:r>
          </a:p>
        </p:txBody>
      </p:sp>
    </p:spTree>
    <p:extLst>
      <p:ext uri="{BB962C8B-B14F-4D97-AF65-F5344CB8AC3E}">
        <p14:creationId xmlns:p14="http://schemas.microsoft.com/office/powerpoint/2010/main" val="366317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Thinking Critically About </a:t>
            </a:r>
            <a:br>
              <a:rPr lang="en-US" altLang="en-US" sz="3600"/>
            </a:br>
            <a:r>
              <a:rPr lang="en-US" altLang="en-US" sz="3600"/>
              <a:t>Psychology (or Anything Else!)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0500"/>
            <a:ext cx="8229600" cy="4572000"/>
          </a:xfrm>
        </p:spPr>
        <p:txBody>
          <a:bodyPr/>
          <a:lstStyle/>
          <a:p>
            <a:pPr marL="347663" indent="-347663"/>
            <a:r>
              <a:rPr lang="en-US" altLang="en-US"/>
              <a:t>What am I being asked to believe or accept?</a:t>
            </a:r>
          </a:p>
          <a:p>
            <a:pPr marL="347663" indent="-347663"/>
            <a:r>
              <a:rPr lang="en-US" altLang="en-US"/>
              <a:t>What evidence is available to support the assertion?</a:t>
            </a:r>
          </a:p>
          <a:p>
            <a:pPr marL="347663" indent="-347663"/>
            <a:r>
              <a:rPr lang="en-US" altLang="en-US"/>
              <a:t>Are there alternative ways of interpreting </a:t>
            </a:r>
            <a:br>
              <a:rPr lang="en-US" altLang="en-US"/>
            </a:br>
            <a:r>
              <a:rPr lang="en-US" altLang="en-US"/>
              <a:t>the evidence?</a:t>
            </a:r>
          </a:p>
          <a:p>
            <a:pPr marL="347663" indent="-347663"/>
            <a:r>
              <a:rPr lang="en-US" altLang="en-US"/>
              <a:t>What additional evidence would help to evaluate </a:t>
            </a:r>
            <a:br>
              <a:rPr lang="en-US" altLang="en-US"/>
            </a:br>
            <a:r>
              <a:rPr lang="en-US" altLang="en-US"/>
              <a:t>the alternatives?</a:t>
            </a:r>
          </a:p>
          <a:p>
            <a:pPr marL="347663" indent="-347663"/>
            <a:r>
              <a:rPr lang="en-US" altLang="en-US"/>
              <a:t>What conclusions are most reasonable?</a:t>
            </a:r>
          </a:p>
        </p:txBody>
      </p:sp>
    </p:spTree>
    <p:extLst>
      <p:ext uri="{BB962C8B-B14F-4D97-AF65-F5344CB8AC3E}">
        <p14:creationId xmlns:p14="http://schemas.microsoft.com/office/powerpoint/2010/main" val="837787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Critical Thinking</a:t>
            </a:r>
            <a:br>
              <a:rPr lang="en-US" altLang="en-US" sz="3600"/>
            </a:br>
            <a:r>
              <a:rPr lang="en-US" altLang="en-US" sz="3600"/>
              <a:t>and Scientific Research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0500"/>
            <a:ext cx="8229600" cy="4572000"/>
          </a:xfrm>
        </p:spPr>
        <p:txBody>
          <a:bodyPr/>
          <a:lstStyle/>
          <a:p>
            <a:pPr marL="347663" indent="-347663"/>
            <a:r>
              <a:rPr lang="en-US" altLang="en-US"/>
              <a:t>Scientific research often begins with one’s curiosity.</a:t>
            </a:r>
          </a:p>
          <a:p>
            <a:pPr marL="347663" indent="-347663"/>
            <a:r>
              <a:rPr lang="en-US" altLang="en-US"/>
              <a:t>Important Terms</a:t>
            </a:r>
          </a:p>
          <a:p>
            <a:pPr marL="798513" lvl="1" indent="-333375"/>
            <a:r>
              <a:rPr lang="en-US" altLang="en-US"/>
              <a:t>Hypothesis</a:t>
            </a:r>
          </a:p>
          <a:p>
            <a:pPr marL="798513" lvl="1" indent="-333375"/>
            <a:r>
              <a:rPr lang="en-US" altLang="en-US"/>
              <a:t>Operational definition</a:t>
            </a:r>
          </a:p>
          <a:p>
            <a:pPr marL="798513" lvl="1" indent="-333375"/>
            <a:r>
              <a:rPr lang="en-US" altLang="en-US"/>
              <a:t>Variable</a:t>
            </a:r>
          </a:p>
          <a:p>
            <a:pPr marL="798513" lvl="1" indent="-333375"/>
            <a:r>
              <a:rPr lang="en-US" altLang="en-US"/>
              <a:t>Data</a:t>
            </a:r>
          </a:p>
          <a:p>
            <a:pPr marL="798513" lvl="1" indent="-333375"/>
            <a:r>
              <a:rPr lang="en-US" altLang="en-US"/>
              <a:t>Reliability </a:t>
            </a:r>
          </a:p>
          <a:p>
            <a:pPr marL="798513" lvl="1" indent="-333375"/>
            <a:r>
              <a:rPr lang="en-US" altLang="en-US"/>
              <a:t>Validity</a:t>
            </a:r>
          </a:p>
        </p:txBody>
      </p:sp>
    </p:spTree>
    <p:extLst>
      <p:ext uri="{BB962C8B-B14F-4D97-AF65-F5344CB8AC3E}">
        <p14:creationId xmlns:p14="http://schemas.microsoft.com/office/powerpoint/2010/main" val="12385271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1011238" y="5773738"/>
            <a:ext cx="712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Zick Rubin, Lelitia Anne Peplau, and Peter Salovey, </a:t>
            </a:r>
            <a:r>
              <a:rPr lang="en-US" altLang="en-US" sz="1200" i="1">
                <a:solidFill>
                  <a:srgbClr val="000000"/>
                </a:solidFill>
              </a:rPr>
              <a:t>Psychology</a:t>
            </a:r>
            <a:r>
              <a:rPr lang="en-US" altLang="en-US" sz="1200">
                <a:solidFill>
                  <a:srgbClr val="000000"/>
                </a:solidFill>
              </a:rPr>
              <a:t>.</a:t>
            </a:r>
            <a:br>
              <a:rPr lang="en-US" altLang="en-US" sz="1200">
                <a:solidFill>
                  <a:srgbClr val="000000"/>
                </a:solidFill>
              </a:rPr>
            </a:br>
            <a:r>
              <a:rPr lang="en-US" altLang="en-US" sz="1200">
                <a:solidFill>
                  <a:srgbClr val="000000"/>
                </a:solidFill>
              </a:rPr>
              <a:t>Copyright © 1993 by Houghton Mifflin Company. Reprinted by permission</a:t>
            </a:r>
          </a:p>
        </p:txBody>
      </p:sp>
      <p:pic>
        <p:nvPicPr>
          <p:cNvPr id="125955" name="Picture 3" descr="Fig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924800" cy="431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Reliability and Validity</a:t>
            </a:r>
          </a:p>
        </p:txBody>
      </p:sp>
    </p:spTree>
    <p:extLst>
      <p:ext uri="{BB962C8B-B14F-4D97-AF65-F5344CB8AC3E}">
        <p14:creationId xmlns:p14="http://schemas.microsoft.com/office/powerpoint/2010/main" val="28609908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Scientific Method</a:t>
            </a:r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377950"/>
            <a:ext cx="7908925" cy="4330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8315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Goals of Psychological Research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0500"/>
            <a:ext cx="8229600" cy="4572000"/>
          </a:xfrm>
        </p:spPr>
        <p:txBody>
          <a:bodyPr/>
          <a:lstStyle/>
          <a:p>
            <a:pPr marL="347663" indent="-347663"/>
            <a:r>
              <a:rPr lang="en-US" altLang="en-US"/>
              <a:t>To describe</a:t>
            </a:r>
          </a:p>
          <a:p>
            <a:pPr marL="347663" indent="-347663"/>
            <a:r>
              <a:rPr lang="en-US" altLang="en-US"/>
              <a:t>To make accurate predictions </a:t>
            </a:r>
          </a:p>
          <a:p>
            <a:pPr marL="347663" indent="-347663"/>
            <a:r>
              <a:rPr lang="en-US" altLang="en-US"/>
              <a:t>To demonstrate some control </a:t>
            </a:r>
          </a:p>
          <a:p>
            <a:pPr marL="347663" indent="-347663"/>
            <a:r>
              <a:rPr lang="en-US" altLang="en-US"/>
              <a:t>To explain</a:t>
            </a:r>
          </a:p>
        </p:txBody>
      </p:sp>
    </p:spTree>
    <p:extLst>
      <p:ext uri="{BB962C8B-B14F-4D97-AF65-F5344CB8AC3E}">
        <p14:creationId xmlns:p14="http://schemas.microsoft.com/office/powerpoint/2010/main" val="21437470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Naturalistic Observations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0500"/>
            <a:ext cx="8077200" cy="4572000"/>
          </a:xfrm>
        </p:spPr>
        <p:txBody>
          <a:bodyPr/>
          <a:lstStyle/>
          <a:p>
            <a:pPr marL="347663" indent="-347663"/>
            <a:r>
              <a:rPr lang="en-US" altLang="en-US"/>
              <a:t>Features: Observations of human or animal behavior in the environment in which it typically occurs</a:t>
            </a:r>
          </a:p>
          <a:p>
            <a:pPr marL="347663" indent="-347663"/>
            <a:r>
              <a:rPr lang="en-US" altLang="en-US"/>
              <a:t>Strengths: Provides descriptive data about behavior presumably uncontaminated by outside influences</a:t>
            </a:r>
          </a:p>
          <a:p>
            <a:pPr marL="347663" indent="-347663"/>
            <a:r>
              <a:rPr lang="en-US" altLang="en-US"/>
              <a:t>Pitfalls: Observer bias and participant self-consciousness can distort results</a:t>
            </a:r>
          </a:p>
        </p:txBody>
      </p:sp>
    </p:spTree>
    <p:extLst>
      <p:ext uri="{BB962C8B-B14F-4D97-AF65-F5344CB8AC3E}">
        <p14:creationId xmlns:p14="http://schemas.microsoft.com/office/powerpoint/2010/main" val="28075011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 Studies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0500"/>
            <a:ext cx="8077200" cy="4572000"/>
          </a:xfrm>
        </p:spPr>
        <p:txBody>
          <a:bodyPr/>
          <a:lstStyle/>
          <a:p>
            <a:pPr marL="347663" indent="-347663"/>
            <a:r>
              <a:rPr lang="en-US" altLang="en-US"/>
              <a:t>Features: Intensive examination of the behavior and mental processes associated with a specific person or situation</a:t>
            </a:r>
          </a:p>
          <a:p>
            <a:pPr marL="347663" indent="-347663"/>
            <a:r>
              <a:rPr lang="en-US" altLang="en-US"/>
              <a:t>Strengths: Provide detailed descriptive analysis of new, complex, or rare phenomenon</a:t>
            </a:r>
          </a:p>
          <a:p>
            <a:pPr marL="347663" indent="-347663"/>
            <a:r>
              <a:rPr lang="en-US" altLang="en-US"/>
              <a:t>Pitfalls: May not provide representative picture of phenomena</a:t>
            </a:r>
          </a:p>
        </p:txBody>
      </p:sp>
    </p:spTree>
    <p:extLst>
      <p:ext uri="{BB962C8B-B14F-4D97-AF65-F5344CB8AC3E}">
        <p14:creationId xmlns:p14="http://schemas.microsoft.com/office/powerpoint/2010/main" val="2933104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rnstein, Psychology">
  <a:themeElements>
    <a:clrScheme name="Bernstein, Psychology 15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990000"/>
      </a:hlink>
      <a:folHlink>
        <a:srgbClr val="0000FF"/>
      </a:folHlink>
    </a:clrScheme>
    <a:fontScheme name="Bernstein, Psycholog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–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–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rnstein, Psycholog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nstein, Psycholog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nstein, Psycholog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nstein, Psycholog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nstein, Psycholog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nstein, Psycholog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nstein, Psycholog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nstein, Psycholog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nstein, Psycholog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nstein, Psycholog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nstein, Psycholog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nstein, Psycholog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nstein, Psychology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0000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E7"/>
        </a:accent6>
        <a:hlink>
          <a:srgbClr val="66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nstein, Psychology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00E7"/>
        </a:accent6>
        <a:hlink>
          <a:srgbClr val="0000FF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nstein, Psychology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990000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</Words>
  <Application>Microsoft Office PowerPoint</Application>
  <PresentationFormat>On-screen Show (4:3)</PresentationFormat>
  <Paragraphs>110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Bernstein, Psychology</vt:lpstr>
      <vt:lpstr>PowerPoint Presentation</vt:lpstr>
      <vt:lpstr>Chapter 2</vt:lpstr>
      <vt:lpstr>Thinking Critically About  Psychology (or Anything Else!)</vt:lpstr>
      <vt:lpstr>Critical Thinking and Scientific Research</vt:lpstr>
      <vt:lpstr>Reliability and Validity</vt:lpstr>
      <vt:lpstr>The Scientific Method</vt:lpstr>
      <vt:lpstr>Goals of Psychological Research</vt:lpstr>
      <vt:lpstr>Naturalistic Observations</vt:lpstr>
      <vt:lpstr>Case Studies</vt:lpstr>
      <vt:lpstr>Surveys</vt:lpstr>
      <vt:lpstr>Correlational Studies</vt:lpstr>
      <vt:lpstr>PowerPoint Presentation</vt:lpstr>
      <vt:lpstr>Experiments</vt:lpstr>
      <vt:lpstr>Figure 2.1: A Simple Two-Group Experiment</vt:lpstr>
      <vt:lpstr>Sources for Confounding Variables</vt:lpstr>
      <vt:lpstr>Chapter 2</vt:lpstr>
      <vt:lpstr>Thinking Critically About  Psychology (or Anything Else!)</vt:lpstr>
      <vt:lpstr>Critical Thinking and Scientific Research</vt:lpstr>
      <vt:lpstr>Reliability and Validity</vt:lpstr>
      <vt:lpstr>The Scientific Method</vt:lpstr>
      <vt:lpstr>Goals of Psychological Research</vt:lpstr>
      <vt:lpstr>Naturalistic Observations</vt:lpstr>
      <vt:lpstr>Case Studies</vt:lpstr>
      <vt:lpstr>Surveys</vt:lpstr>
      <vt:lpstr>Correlational Studies</vt:lpstr>
      <vt:lpstr>PowerPoint Presentation</vt:lpstr>
      <vt:lpstr>Experiments</vt:lpstr>
      <vt:lpstr>Figure 2.1: A Simple Two-Group Experiment</vt:lpstr>
      <vt:lpstr>Sources for Confounding Variables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SOLSCH Domain Administrator</dc:creator>
  <cp:lastModifiedBy>SOLSCH Domain Administrator</cp:lastModifiedBy>
  <cp:revision>1</cp:revision>
  <dcterms:created xsi:type="dcterms:W3CDTF">2015-09-22T13:18:15Z</dcterms:created>
  <dcterms:modified xsi:type="dcterms:W3CDTF">2015-09-22T13:19:04Z</dcterms:modified>
</cp:coreProperties>
</file>