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E8DD-0B84-43F5-A1CA-9D7FAA85350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E44D-67BE-40F6-B1BA-BADF02A03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5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E8DD-0B84-43F5-A1CA-9D7FAA85350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E44D-67BE-40F6-B1BA-BADF02A03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58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E8DD-0B84-43F5-A1CA-9D7FAA85350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E44D-67BE-40F6-B1BA-BADF02A03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97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11700" y="2895600"/>
            <a:ext cx="4279900" cy="641350"/>
          </a:xfrm>
        </p:spPr>
        <p:txBody>
          <a:bodyPr>
            <a:spAutoFit/>
          </a:bodyPr>
          <a:lstStyle>
            <a:lvl1pPr>
              <a:defRPr noProof="1"/>
            </a:lvl1pPr>
          </a:lstStyle>
          <a:p>
            <a:pPr lvl="0"/>
            <a:endParaRPr lang="en-US" altLang="en-US" noProof="1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84750" y="3779838"/>
            <a:ext cx="3733800" cy="530225"/>
          </a:xfrm>
        </p:spPr>
        <p:txBody>
          <a:bodyPr>
            <a:spAutoFit/>
          </a:bodyPr>
          <a:lstStyle>
            <a:lvl1pPr marL="0" indent="0" algn="ctr">
              <a:buFontTx/>
              <a:buNone/>
              <a:defRPr sz="3200" noProof="1"/>
            </a:lvl1pPr>
          </a:lstStyle>
          <a:p>
            <a:pPr lvl="0"/>
            <a:endParaRPr lang="en-US" altLang="en-US" noProof="1" smtClean="0"/>
          </a:p>
        </p:txBody>
      </p:sp>
    </p:spTree>
    <p:extLst>
      <p:ext uri="{BB962C8B-B14F-4D97-AF65-F5344CB8AC3E}">
        <p14:creationId xmlns:p14="http://schemas.microsoft.com/office/powerpoint/2010/main" val="2767167613"/>
      </p:ext>
    </p:extLst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141520"/>
      </p:ext>
    </p:extLst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1111005"/>
      </p:ext>
    </p:extLst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62088"/>
            <a:ext cx="4038600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62088"/>
            <a:ext cx="4038600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346853"/>
      </p:ext>
    </p:extLst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074466"/>
      </p:ext>
    </p:extLst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70665"/>
      </p:ext>
    </p:extLst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172999"/>
      </p:ext>
    </p:extLst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5744020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E8DD-0B84-43F5-A1CA-9D7FAA85350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E44D-67BE-40F6-B1BA-BADF02A03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41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9837960"/>
      </p:ext>
    </p:extLst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057383"/>
      </p:ext>
    </p:extLst>
  </p:cSld>
  <p:clrMapOvr>
    <a:masterClrMapping/>
  </p:clrMapOvr>
  <p:transition spd="med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5956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5956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08013"/>
      </p:ext>
    </p:extLst>
  </p:cSld>
  <p:clrMapOvr>
    <a:masterClrMapping/>
  </p:clrMapOvr>
  <p:transition spd="med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76200"/>
            <a:ext cx="82264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62088"/>
            <a:ext cx="8229600" cy="2208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822700"/>
            <a:ext cx="82296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69285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E8DD-0B84-43F5-A1CA-9D7FAA85350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E44D-67BE-40F6-B1BA-BADF02A03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90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E8DD-0B84-43F5-A1CA-9D7FAA85350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E44D-67BE-40F6-B1BA-BADF02A03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922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E8DD-0B84-43F5-A1CA-9D7FAA85350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E44D-67BE-40F6-B1BA-BADF02A03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43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E8DD-0B84-43F5-A1CA-9D7FAA85350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E44D-67BE-40F6-B1BA-BADF02A03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22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E8DD-0B84-43F5-A1CA-9D7FAA85350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E44D-67BE-40F6-B1BA-BADF02A03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E8DD-0B84-43F5-A1CA-9D7FAA85350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E44D-67BE-40F6-B1BA-BADF02A03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52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E8DD-0B84-43F5-A1CA-9D7FAA85350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E44D-67BE-40F6-B1BA-BADF02A03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48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BE8DD-0B84-43F5-A1CA-9D7FAA85350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6E44D-67BE-40F6-B1BA-BADF02A03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484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8788" y="76200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87400" y="6507163"/>
            <a:ext cx="4165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None/>
            </a:pPr>
            <a:r>
              <a:rPr lang="en-US" altLang="en-US" sz="1200">
                <a:solidFill>
                  <a:srgbClr val="FFFFFF"/>
                </a:solidFill>
              </a:rPr>
              <a:t>Copyright © Houghton Mifflin Company. All rights reserved.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8215313" y="6507163"/>
            <a:ext cx="622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None/>
            </a:pPr>
            <a:r>
              <a:rPr lang="en-US" altLang="en-US" sz="1200">
                <a:solidFill>
                  <a:srgbClr val="FFFFFF"/>
                </a:solidFill>
              </a:rPr>
              <a:t>2  | </a:t>
            </a:r>
            <a:fld id="{CFA618E2-A26B-42BD-8634-F641FEED02A5}" type="slidenum">
              <a:rPr lang="en-US" altLang="en-US" sz="1200">
                <a:solidFill>
                  <a:srgbClr val="FFFFFF"/>
                </a:solidFill>
              </a:rPr>
              <a:pPr fontAlgn="base">
                <a:spcBef>
                  <a:spcPct val="20000"/>
                </a:spcBef>
                <a:spcAft>
                  <a:spcPct val="0"/>
                </a:spcAft>
                <a:buSzPct val="75000"/>
                <a:buFont typeface="Wingdings" pitchFamily="2" charset="2"/>
                <a:buNone/>
              </a:pPr>
              <a:t>‹#›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62088"/>
            <a:ext cx="8229600" cy="457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75556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wipe dir="r"/>
  </p:transition>
  <p:txStyles>
    <p:titleStyle>
      <a:lvl1pPr algn="ctr" rtl="0" fontAlgn="base">
        <a:lnSpc>
          <a:spcPct val="90000"/>
        </a:lnSpc>
        <a:spcBef>
          <a:spcPct val="2000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2000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ctr" rtl="0" fontAlgn="base">
        <a:lnSpc>
          <a:spcPct val="90000"/>
        </a:lnSpc>
        <a:spcBef>
          <a:spcPct val="2000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ctr" rtl="0" fontAlgn="base">
        <a:lnSpc>
          <a:spcPct val="90000"/>
        </a:lnSpc>
        <a:spcBef>
          <a:spcPct val="2000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ctr" rtl="0" fontAlgn="base">
        <a:lnSpc>
          <a:spcPct val="90000"/>
        </a:lnSpc>
        <a:spcBef>
          <a:spcPct val="2000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ctr" rtl="0" fontAlgn="base">
        <a:lnSpc>
          <a:spcPct val="90000"/>
        </a:lnSpc>
        <a:spcBef>
          <a:spcPct val="2000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ctr" rtl="0" fontAlgn="base">
        <a:lnSpc>
          <a:spcPct val="90000"/>
        </a:lnSpc>
        <a:spcBef>
          <a:spcPct val="2000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ctr" rtl="0" fontAlgn="base">
        <a:lnSpc>
          <a:spcPct val="90000"/>
        </a:lnSpc>
        <a:spcBef>
          <a:spcPct val="2000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ctr" rtl="0" fontAlgn="base">
        <a:lnSpc>
          <a:spcPct val="90000"/>
        </a:lnSpc>
        <a:spcBef>
          <a:spcPct val="2000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533400" indent="-533400" algn="l" rtl="0" fontAlgn="base">
        <a:lnSpc>
          <a:spcPct val="90000"/>
        </a:lnSpc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rtl="0" fontAlgn="base">
        <a:lnSpc>
          <a:spcPct val="90000"/>
        </a:lnSpc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chemeClr val="tx1"/>
          </a:solidFill>
          <a:latin typeface="+mn-lt"/>
        </a:defRPr>
      </a:lvl2pPr>
      <a:lvl3pPr marL="1295400" indent="-381000" algn="l" rtl="0" fontAlgn="base">
        <a:lnSpc>
          <a:spcPct val="90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714500" indent="-342900" algn="l" rtl="0" fontAlgn="base">
        <a:lnSpc>
          <a:spcPct val="90000"/>
        </a:lnSpc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133600" indent="-3048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90800" indent="-3048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3048000" indent="-3048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505200" indent="-3048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962400" indent="-304800" algn="l" rtl="0" fontAlgn="base">
        <a:lnSpc>
          <a:spcPct val="9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Research Methods Part 2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26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75" y="1379538"/>
            <a:ext cx="4411663" cy="45640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2340" name="Text Box 4"/>
          <p:cNvSpPr txBox="1">
            <a:spLocks noChangeArrowheads="1"/>
          </p:cNvSpPr>
          <p:nvPr/>
        </p:nvSpPr>
        <p:spPr bwMode="auto">
          <a:xfrm>
            <a:off x="7543800" y="5837238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  <a:hlinkClick r:id="" action="ppaction://noaction"/>
              </a:rPr>
              <a:t>Return</a:t>
            </a:r>
            <a:endParaRPr lang="en-US" altLang="en-US" sz="2000">
              <a:solidFill>
                <a:srgbClr val="000000"/>
              </a:solidFill>
            </a:endParaRPr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Table 2.4: A Set of</a:t>
            </a:r>
            <a:br>
              <a:rPr lang="en-US" altLang="en-US" sz="3600"/>
            </a:br>
            <a:r>
              <a:rPr lang="en-US" altLang="en-US" sz="3600"/>
              <a:t>Pretreatment Anxiety Ratings</a:t>
            </a:r>
          </a:p>
        </p:txBody>
      </p:sp>
    </p:spTree>
    <p:extLst>
      <p:ext uri="{BB962C8B-B14F-4D97-AF65-F5344CB8AC3E}">
        <p14:creationId xmlns:p14="http://schemas.microsoft.com/office/powerpoint/2010/main" val="37734490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Figure 2.3: Three Correlations</a:t>
            </a:r>
          </a:p>
        </p:txBody>
      </p:sp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7653338" y="5829300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  <a:hlinkClick r:id="" action="ppaction://noaction"/>
              </a:rPr>
              <a:t>Return</a:t>
            </a:r>
            <a:endParaRPr lang="en-US" altLang="en-US" sz="2000">
              <a:solidFill>
                <a:srgbClr val="000000"/>
              </a:solidFill>
            </a:endParaRPr>
          </a:p>
        </p:txBody>
      </p:sp>
      <p:pic>
        <p:nvPicPr>
          <p:cNvPr id="143365" name="Picture 5" descr="Ch02_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73263"/>
            <a:ext cx="7924800" cy="2917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655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Ethical Guidelines for Psychologists</a:t>
            </a:r>
            <a:endParaRPr lang="en-US" altLang="en-US" sz="2800" i="1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60500"/>
            <a:ext cx="8229600" cy="4572000"/>
          </a:xfrm>
        </p:spPr>
        <p:txBody>
          <a:bodyPr/>
          <a:lstStyle/>
          <a:p>
            <a:pPr marL="347663" indent="-347663"/>
            <a:r>
              <a:rPr lang="en-US" altLang="en-US"/>
              <a:t>Ethical obligations when conducting research using both humans and animals</a:t>
            </a:r>
          </a:p>
          <a:p>
            <a:pPr marL="347663" indent="-347663"/>
            <a:r>
              <a:rPr lang="en-US" altLang="en-US"/>
              <a:t>Role of the Institutional Review Board</a:t>
            </a:r>
          </a:p>
          <a:p>
            <a:pPr marL="347663" indent="-347663"/>
            <a:r>
              <a:rPr lang="en-US" altLang="en-US"/>
              <a:t>APA’s </a:t>
            </a:r>
            <a:r>
              <a:rPr lang="en-US" altLang="en-US" i="1"/>
              <a:t>Ethical Principles of Psychologists and Code of Conduct</a:t>
            </a:r>
            <a:r>
              <a:rPr lang="en-US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426819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88" y="2619375"/>
            <a:ext cx="8226425" cy="1143000"/>
          </a:xfrm>
        </p:spPr>
        <p:txBody>
          <a:bodyPr/>
          <a:lstStyle/>
          <a:p>
            <a:r>
              <a:rPr lang="en-US" altLang="en-US"/>
              <a:t>Additional Photos/Art/Tables</a:t>
            </a:r>
          </a:p>
        </p:txBody>
      </p:sp>
    </p:spTree>
    <p:extLst>
      <p:ext uri="{BB962C8B-B14F-4D97-AF65-F5344CB8AC3E}">
        <p14:creationId xmlns:p14="http://schemas.microsoft.com/office/powerpoint/2010/main" val="199635722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Experiments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60500"/>
            <a:ext cx="7924800" cy="4572000"/>
          </a:xfrm>
        </p:spPr>
        <p:txBody>
          <a:bodyPr/>
          <a:lstStyle/>
          <a:p>
            <a:pPr marL="347663" indent="-347663"/>
            <a:r>
              <a:rPr lang="en-US" altLang="en-US"/>
              <a:t>Features: Manipulation of an independent variable and measurement of its effects on a dependent variable</a:t>
            </a:r>
          </a:p>
          <a:p>
            <a:pPr marL="347663" indent="-347663"/>
            <a:r>
              <a:rPr lang="en-US" altLang="en-US"/>
              <a:t>Strengths: Can establish a cause-effect relationship between independent and dependent variables</a:t>
            </a:r>
          </a:p>
          <a:p>
            <a:pPr marL="347663" indent="-347663"/>
            <a:r>
              <a:rPr lang="en-US" altLang="en-US"/>
              <a:t>Pitfalls: Confounding variables may prevent valid conclusions</a:t>
            </a:r>
          </a:p>
        </p:txBody>
      </p:sp>
    </p:spTree>
    <p:extLst>
      <p:ext uri="{BB962C8B-B14F-4D97-AF65-F5344CB8AC3E}">
        <p14:creationId xmlns:p14="http://schemas.microsoft.com/office/powerpoint/2010/main" val="262419418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Figure 2.1: A Simple</a:t>
            </a:r>
            <a:br>
              <a:rPr lang="en-US" altLang="en-US" sz="3600"/>
            </a:br>
            <a:r>
              <a:rPr lang="en-US" altLang="en-US" sz="3600"/>
              <a:t>Two-Group Experiment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460500"/>
            <a:ext cx="8229600" cy="4572000"/>
          </a:xfrm>
        </p:spPr>
        <p:txBody>
          <a:bodyPr/>
          <a:lstStyle/>
          <a:p>
            <a:pPr marL="347663" indent="-347663"/>
            <a:r>
              <a:rPr lang="en-US" altLang="en-US"/>
              <a:t>Independent Variable: Whether or not one received the EMDR treatment</a:t>
            </a:r>
          </a:p>
          <a:p>
            <a:pPr marL="347663" indent="-347663"/>
            <a:r>
              <a:rPr lang="en-US" altLang="en-US"/>
              <a:t>Dependent Variable: Anxiety level</a:t>
            </a:r>
          </a:p>
        </p:txBody>
      </p:sp>
      <p:pic>
        <p:nvPicPr>
          <p:cNvPr id="135172" name="Picture 4" descr="c02f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429000"/>
            <a:ext cx="7924800" cy="1663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71191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Sources for Confounding Variables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60500"/>
            <a:ext cx="7086600" cy="4572000"/>
          </a:xfrm>
        </p:spPr>
        <p:txBody>
          <a:bodyPr/>
          <a:lstStyle/>
          <a:p>
            <a:pPr marL="347663" indent="-347663"/>
            <a:r>
              <a:rPr lang="en-US" altLang="en-US"/>
              <a:t>Random Variables</a:t>
            </a:r>
          </a:p>
          <a:p>
            <a:pPr marL="798513" lvl="1" indent="-333375"/>
            <a:r>
              <a:rPr lang="en-US" altLang="en-US"/>
              <a:t>Importance of random assignment</a:t>
            </a:r>
          </a:p>
          <a:p>
            <a:pPr marL="347663" indent="-347663"/>
            <a:r>
              <a:rPr lang="en-US" altLang="en-US"/>
              <a:t>Participants’ Expectations</a:t>
            </a:r>
          </a:p>
          <a:p>
            <a:pPr marL="798513" lvl="1" indent="-333375"/>
            <a:r>
              <a:rPr lang="en-US" altLang="en-US"/>
              <a:t>Placebo effect</a:t>
            </a:r>
          </a:p>
          <a:p>
            <a:pPr marL="347663" indent="-347663"/>
            <a:r>
              <a:rPr lang="en-US" altLang="en-US"/>
              <a:t>Experimenter Bias</a:t>
            </a:r>
          </a:p>
          <a:p>
            <a:pPr marL="798513" lvl="1" indent="-333375"/>
            <a:r>
              <a:rPr lang="en-US" altLang="en-US"/>
              <a:t>Often minimized through the use of</a:t>
            </a:r>
            <a:br>
              <a:rPr lang="en-US" altLang="en-US"/>
            </a:br>
            <a:r>
              <a:rPr lang="en-US" altLang="en-US"/>
              <a:t>a double-blind design</a:t>
            </a:r>
          </a:p>
        </p:txBody>
      </p:sp>
    </p:spTree>
    <p:extLst>
      <p:ext uri="{BB962C8B-B14F-4D97-AF65-F5344CB8AC3E}">
        <p14:creationId xmlns:p14="http://schemas.microsoft.com/office/powerpoint/2010/main" val="169478728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Selecting Human</a:t>
            </a:r>
            <a:br>
              <a:rPr lang="en-US" altLang="en-US" sz="3600"/>
            </a:br>
            <a:r>
              <a:rPr lang="en-US" altLang="en-US" sz="3600"/>
              <a:t>Participants for Research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60500"/>
            <a:ext cx="8229600" cy="4572000"/>
          </a:xfrm>
        </p:spPr>
        <p:txBody>
          <a:bodyPr/>
          <a:lstStyle/>
          <a:p>
            <a:pPr marL="347663" indent="-347663"/>
            <a:r>
              <a:rPr lang="en-US" altLang="en-US"/>
              <a:t>The sampling procedures used can:</a:t>
            </a:r>
          </a:p>
          <a:p>
            <a:pPr marL="798513" lvl="1" indent="-333375"/>
            <a:r>
              <a:rPr lang="en-US" altLang="en-US"/>
              <a:t>Affect the research results</a:t>
            </a:r>
          </a:p>
          <a:p>
            <a:pPr marL="798513" lvl="1" indent="-333375"/>
            <a:r>
              <a:rPr lang="en-US" altLang="en-US"/>
              <a:t>Limit the meaning of the results</a:t>
            </a:r>
          </a:p>
          <a:p>
            <a:pPr marL="347663" indent="-347663"/>
            <a:r>
              <a:rPr lang="en-US" altLang="en-US"/>
              <a:t>Representative Samples</a:t>
            </a:r>
          </a:p>
          <a:p>
            <a:pPr marL="347663" indent="-347663"/>
            <a:r>
              <a:rPr lang="en-US" altLang="en-US"/>
              <a:t>Random Samples</a:t>
            </a:r>
          </a:p>
          <a:p>
            <a:pPr marL="798513" lvl="1" indent="-333375"/>
            <a:r>
              <a:rPr lang="en-US" altLang="en-US"/>
              <a:t>not the same as random assignment!</a:t>
            </a:r>
          </a:p>
          <a:p>
            <a:pPr marL="347663" indent="-347663"/>
            <a:r>
              <a:rPr lang="en-US" altLang="en-US"/>
              <a:t>Convenience Samples</a:t>
            </a:r>
          </a:p>
        </p:txBody>
      </p:sp>
    </p:spTree>
    <p:extLst>
      <p:ext uri="{BB962C8B-B14F-4D97-AF65-F5344CB8AC3E}">
        <p14:creationId xmlns:p14="http://schemas.microsoft.com/office/powerpoint/2010/main" val="402954833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i="1"/>
              <a:t>Linkages:</a:t>
            </a:r>
            <a:r>
              <a:rPr lang="en-US" altLang="en-US" sz="3600"/>
              <a:t> Psychological Research Methods and Behavioral Genetics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60500"/>
            <a:ext cx="8229600" cy="4572000"/>
          </a:xfrm>
        </p:spPr>
        <p:txBody>
          <a:bodyPr/>
          <a:lstStyle/>
          <a:p>
            <a:pPr marL="347663" indent="-347663"/>
            <a:r>
              <a:rPr lang="en-US" altLang="en-US"/>
              <a:t>What methods can be used to study how genes and environments work together to shape behavior?</a:t>
            </a:r>
          </a:p>
          <a:p>
            <a:pPr marL="798513" lvl="1" indent="-333375"/>
            <a:r>
              <a:rPr lang="en-US" altLang="en-US">
                <a:hlinkClick r:id="" action="ppaction://noaction"/>
              </a:rPr>
              <a:t>Family studies</a:t>
            </a:r>
            <a:endParaRPr lang="en-US" altLang="en-US"/>
          </a:p>
          <a:p>
            <a:pPr marL="798513" lvl="1" indent="-333375"/>
            <a:r>
              <a:rPr lang="en-US" altLang="en-US"/>
              <a:t>Twin studies</a:t>
            </a:r>
          </a:p>
          <a:p>
            <a:pPr marL="798513" lvl="1" indent="-333375"/>
            <a:r>
              <a:rPr lang="en-US" altLang="en-US"/>
              <a:t>Adoption studies</a:t>
            </a:r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7267575" y="5834063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  <a:hlinkClick r:id="" action="ppaction://noaction"/>
              </a:rPr>
              <a:t>Continue</a:t>
            </a:r>
            <a:endParaRPr lang="en-US" alt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53107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Figure 2.2: Family and</a:t>
            </a:r>
            <a:br>
              <a:rPr lang="en-US" altLang="en-US" sz="3600"/>
            </a:br>
            <a:r>
              <a:rPr lang="en-US" altLang="en-US" sz="3600"/>
              <a:t>Twin Studies of Schizophrenia</a:t>
            </a:r>
          </a:p>
        </p:txBody>
      </p:sp>
      <p:pic>
        <p:nvPicPr>
          <p:cNvPr id="139267" name="Picture 3" descr="c02f0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30350" y="1371600"/>
            <a:ext cx="6081713" cy="4471988"/>
          </a:xfr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7543800" y="5834063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  <a:hlinkClick r:id="" action="ppaction://noaction"/>
              </a:rPr>
              <a:t>Return</a:t>
            </a:r>
            <a:endParaRPr lang="en-US" alt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51001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Statistical Analysis of Research Results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60500"/>
            <a:ext cx="8229600" cy="4572000"/>
          </a:xfrm>
        </p:spPr>
        <p:txBody>
          <a:bodyPr/>
          <a:lstStyle/>
          <a:p>
            <a:pPr marL="347663" indent="-347663"/>
            <a:r>
              <a:rPr lang="en-US" altLang="en-US"/>
              <a:t>Descriptive Statistics</a:t>
            </a:r>
          </a:p>
          <a:p>
            <a:pPr marL="798513" lvl="1" indent="-333375"/>
            <a:r>
              <a:rPr lang="en-US" altLang="en-US">
                <a:hlinkClick r:id="" action="ppaction://noaction"/>
              </a:rPr>
              <a:t>Measures of central tendency</a:t>
            </a:r>
            <a:endParaRPr lang="en-US" altLang="en-US"/>
          </a:p>
          <a:p>
            <a:pPr marL="798513" lvl="1" indent="-333375"/>
            <a:r>
              <a:rPr lang="en-US" altLang="en-US">
                <a:hlinkClick r:id="" action="ppaction://noaction"/>
              </a:rPr>
              <a:t>Measures of variability</a:t>
            </a:r>
            <a:endParaRPr lang="en-US" altLang="en-US"/>
          </a:p>
          <a:p>
            <a:pPr marL="798513" lvl="1" indent="-333375"/>
            <a:r>
              <a:rPr lang="en-US" altLang="en-US">
                <a:hlinkClick r:id="" action="ppaction://noaction"/>
              </a:rPr>
              <a:t>Correlation coefficients</a:t>
            </a:r>
            <a:endParaRPr lang="en-US" altLang="en-US"/>
          </a:p>
          <a:p>
            <a:pPr marL="347663" indent="-347663"/>
            <a:r>
              <a:rPr lang="en-US" altLang="en-US"/>
              <a:t>Inferential Statistics</a:t>
            </a:r>
          </a:p>
          <a:p>
            <a:pPr marL="798513" lvl="1" indent="-333375"/>
            <a:r>
              <a:rPr lang="en-US" altLang="en-US"/>
              <a:t>Meaning of “statistically significant”</a:t>
            </a:r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7300913" y="5834063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000000"/>
                </a:solidFill>
                <a:hlinkClick r:id="" action="ppaction://noaction"/>
              </a:rPr>
              <a:t>Continue</a:t>
            </a:r>
            <a:endParaRPr lang="en-US" alt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23627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Table 2.3 Independent</a:t>
            </a:r>
            <a:br>
              <a:rPr lang="en-US" altLang="en-US" sz="3600"/>
            </a:br>
            <a:r>
              <a:rPr lang="en-US" altLang="en-US" sz="3600"/>
              <a:t>and Dependent Variables</a:t>
            </a:r>
          </a:p>
        </p:txBody>
      </p:sp>
      <p:pic>
        <p:nvPicPr>
          <p:cNvPr id="141315" name="Picture 3" descr="Page-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7893050" cy="36036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65624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rnstein, Psychology">
  <a:themeElements>
    <a:clrScheme name="Bernstein, Psychology 15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990000"/>
      </a:hlink>
      <a:folHlink>
        <a:srgbClr val="0000FF"/>
      </a:folHlink>
    </a:clrScheme>
    <a:fontScheme name="Bernstein, Psycholog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 typeface="Arial" charset="0"/>
          <a:buChar char="–"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 typeface="Arial" charset="0"/>
          <a:buChar char="–"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rnstein, Psycholog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rnstein, Psycholog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rnstein, Psycholog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rnstein, Psycholog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rnstein, Psycholog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rnstein, Psycholog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nstein, Psycholog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nstein, Psycholog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nstein, Psycholog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nstein, Psycholog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nstein, Psycholog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nstein, Psycholog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nstein, Psychology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0000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0000E7"/>
        </a:accent6>
        <a:hlink>
          <a:srgbClr val="66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rnstein, Psychology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0000E7"/>
        </a:accent6>
        <a:hlink>
          <a:srgbClr val="0000FF"/>
        </a:hlink>
        <a:folHlink>
          <a:srgbClr val="99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rnstein, Psychology 1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990000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226</Words>
  <Application>Microsoft Office PowerPoint</Application>
  <PresentationFormat>On-screen Show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Bernstein, Psychology</vt:lpstr>
      <vt:lpstr>Research Methods Part 2</vt:lpstr>
      <vt:lpstr>Experiments</vt:lpstr>
      <vt:lpstr>Figure 2.1: A Simple Two-Group Experiment</vt:lpstr>
      <vt:lpstr>Sources for Confounding Variables</vt:lpstr>
      <vt:lpstr>Selecting Human Participants for Research</vt:lpstr>
      <vt:lpstr>Linkages: Psychological Research Methods and Behavioral Genetics</vt:lpstr>
      <vt:lpstr>Figure 2.2: Family and Twin Studies of Schizophrenia</vt:lpstr>
      <vt:lpstr>Statistical Analysis of Research Results</vt:lpstr>
      <vt:lpstr>Table 2.3 Independent and Dependent Variables</vt:lpstr>
      <vt:lpstr>Table 2.4: A Set of Pretreatment Anxiety Ratings</vt:lpstr>
      <vt:lpstr>Figure 2.3: Three Correlations</vt:lpstr>
      <vt:lpstr>Ethical Guidelines for Psychologists</vt:lpstr>
      <vt:lpstr>Additional Photos/Art/Tables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Part 2</dc:title>
  <dc:creator>SOLSCH Domain Administrator</dc:creator>
  <cp:lastModifiedBy>SOLSCH Domain Administrator</cp:lastModifiedBy>
  <cp:revision>1</cp:revision>
  <dcterms:created xsi:type="dcterms:W3CDTF">2015-09-23T12:27:52Z</dcterms:created>
  <dcterms:modified xsi:type="dcterms:W3CDTF">2015-09-23T12:28:51Z</dcterms:modified>
</cp:coreProperties>
</file>