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F5DC886-DA87-4196-BBCB-125DE0F7783C}" type="datetimeFigureOut">
              <a:rPr lang="en-US" smtClean="0"/>
              <a:t>10/11/2012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2E8ED9-E18F-4CB2-84C4-645C6BFA96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438400"/>
            <a:ext cx="7772400" cy="4419600"/>
          </a:xfrm>
        </p:spPr>
        <p:txBody>
          <a:bodyPr/>
          <a:lstStyle/>
          <a:p>
            <a:r>
              <a:rPr lang="en-US" sz="6600" dirty="0">
                <a:latin typeface="Times New Roman" pitchFamily="18" charset="0"/>
              </a:rPr>
              <a:t>The Visual System: The Nature of Light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Module 9: Sensation</a:t>
            </a:r>
          </a:p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4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– Cornea</a:t>
            </a:r>
          </a:p>
        </p:txBody>
      </p:sp>
      <p:pic>
        <p:nvPicPr>
          <p:cNvPr id="264194" name="Picture 2" descr="Picture12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1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Iris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00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latin typeface="Times New Roman" pitchFamily="18" charset="0"/>
              </a:rPr>
              <a:t>forms the colored portion of the eye; creates a hole in the center of the iris (pupil)</a:t>
            </a:r>
          </a:p>
          <a:p>
            <a:r>
              <a:rPr lang="en-US" sz="4800" dirty="0">
                <a:latin typeface="Times New Roman" pitchFamily="18" charset="0"/>
              </a:rPr>
              <a:t>Regulates the size of the pupil by changing its size--allowing more or less light to enter the eye (camera demo)</a:t>
            </a:r>
          </a:p>
          <a:p>
            <a:endParaRPr lang="en-US" sz="4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- Iris</a:t>
            </a:r>
          </a:p>
        </p:txBody>
      </p:sp>
      <p:pic>
        <p:nvPicPr>
          <p:cNvPr id="265219" name="Picture 3" descr="Picture12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1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</a:rPr>
              <a:t>Pupil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/>
          <a:lstStyle/>
          <a:p>
            <a:r>
              <a:rPr lang="en-US" sz="4800" dirty="0">
                <a:latin typeface="Times New Roman" pitchFamily="18" charset="0"/>
              </a:rPr>
              <a:t>The adjustable opening in the center of the eye that controls the amount of light entering the eye (surrounded by the iris)</a:t>
            </a:r>
          </a:p>
        </p:txBody>
      </p:sp>
    </p:spTree>
    <p:extLst>
      <p:ext uri="{BB962C8B-B14F-4D97-AF65-F5344CB8AC3E}">
        <p14:creationId xmlns:p14="http://schemas.microsoft.com/office/powerpoint/2010/main" val="15867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Pupil</a:t>
            </a:r>
          </a:p>
        </p:txBody>
      </p:sp>
      <p:sp>
        <p:nvSpPr>
          <p:cNvPr id="343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400">
                <a:latin typeface="Times New Roman" pitchFamily="18" charset="0"/>
              </a:rPr>
              <a:t>In bright conditions the iris expands, making the pupil smaller.</a:t>
            </a:r>
          </a:p>
          <a:p>
            <a:r>
              <a:rPr lang="en-US" sz="4400">
                <a:latin typeface="Times New Roman" pitchFamily="18" charset="0"/>
              </a:rPr>
              <a:t>In dark conditions the iris contracts, making the pupil larger.</a:t>
            </a:r>
          </a:p>
          <a:p>
            <a:endParaRPr lang="en-US" sz="4400">
              <a:latin typeface="Times New Roman" pitchFamily="18" charset="0"/>
            </a:endParaRP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34223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- Pupil</a:t>
            </a:r>
          </a:p>
        </p:txBody>
      </p:sp>
      <p:pic>
        <p:nvPicPr>
          <p:cNvPr id="266243" name="Picture 3" descr="Picture12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Lens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4800">
                <a:latin typeface="Times New Roman" pitchFamily="18" charset="0"/>
              </a:rPr>
              <a:t>A transparent structure behind the pupil; focuses the image on the back of the eye (retina)</a:t>
            </a:r>
          </a:p>
        </p:txBody>
      </p:sp>
    </p:spTree>
    <p:extLst>
      <p:ext uri="{BB962C8B-B14F-4D97-AF65-F5344CB8AC3E}">
        <p14:creationId xmlns:p14="http://schemas.microsoft.com/office/powerpoint/2010/main" val="381518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- Lens</a:t>
            </a:r>
          </a:p>
        </p:txBody>
      </p:sp>
      <p:pic>
        <p:nvPicPr>
          <p:cNvPr id="267267" name="Picture 3" descr="Picture12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61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8" name="Picture 4" descr="Picture13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96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1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2" name="Picture 4" descr="Picture13b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96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69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Electromagnetic Energy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4400">
                <a:latin typeface="Times New Roman" pitchFamily="18" charset="0"/>
              </a:rPr>
              <a:t>An energy spectrum that includes X-rays, radar, and radio waves </a:t>
            </a:r>
          </a:p>
          <a:p>
            <a:r>
              <a:rPr lang="en-US" sz="4400">
                <a:latin typeface="Times New Roman" pitchFamily="18" charset="0"/>
              </a:rPr>
              <a:t>A small portion of the spectrum includes light visible to the human eye</a:t>
            </a:r>
          </a:p>
        </p:txBody>
      </p:sp>
    </p:spTree>
    <p:extLst>
      <p:ext uri="{BB962C8B-B14F-4D97-AF65-F5344CB8AC3E}">
        <p14:creationId xmlns:p14="http://schemas.microsoft.com/office/powerpoint/2010/main" val="9394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6" name="Picture 4" descr="Picture13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296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64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Retina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001000" cy="5287963"/>
          </a:xfrm>
        </p:spPr>
        <p:txBody>
          <a:bodyPr/>
          <a:lstStyle/>
          <a:p>
            <a:r>
              <a:rPr lang="en-US" sz="4400" dirty="0">
                <a:latin typeface="Times New Roman" pitchFamily="18" charset="0"/>
              </a:rPr>
              <a:t>Light-sensitive surface with cells that convert light energy to nerve impulses</a:t>
            </a:r>
          </a:p>
          <a:p>
            <a:r>
              <a:rPr lang="en-US" sz="4400" dirty="0">
                <a:latin typeface="Times New Roman" pitchFamily="18" charset="0"/>
              </a:rPr>
              <a:t>At the back of the eyeball</a:t>
            </a:r>
          </a:p>
        </p:txBody>
      </p:sp>
    </p:spTree>
    <p:extLst>
      <p:ext uri="{BB962C8B-B14F-4D97-AF65-F5344CB8AC3E}">
        <p14:creationId xmlns:p14="http://schemas.microsoft.com/office/powerpoint/2010/main" val="28226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Retina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400">
                <a:latin typeface="Times New Roman" pitchFamily="18" charset="0"/>
              </a:rPr>
              <a:t>Made up of three layers of cells</a:t>
            </a:r>
          </a:p>
          <a:p>
            <a:pPr lvl="1"/>
            <a:r>
              <a:rPr lang="en-US" sz="4400">
                <a:latin typeface="Times New Roman" pitchFamily="18" charset="0"/>
              </a:rPr>
              <a:t>Receptor cells</a:t>
            </a:r>
          </a:p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8450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- Retina</a:t>
            </a:r>
          </a:p>
        </p:txBody>
      </p:sp>
      <p:pic>
        <p:nvPicPr>
          <p:cNvPr id="268291" name="Picture 3" descr="Picture12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7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Receptor Cells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001000" cy="5135563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</a:rPr>
              <a:t>These cells are present in every sensory system to change (transduce) some other form of energy into neural impulses.</a:t>
            </a:r>
          </a:p>
          <a:p>
            <a:r>
              <a:rPr lang="en-US" sz="3600" dirty="0">
                <a:latin typeface="Times New Roman" pitchFamily="18" charset="0"/>
              </a:rPr>
              <a:t>In sight they change light into neural impulses the brain can understand.</a:t>
            </a:r>
          </a:p>
          <a:p>
            <a:r>
              <a:rPr lang="en-US" sz="3600" dirty="0">
                <a:latin typeface="Times New Roman" pitchFamily="18" charset="0"/>
              </a:rPr>
              <a:t>Visual system has two types of receptor cells – rods and cones</a:t>
            </a:r>
          </a:p>
        </p:txBody>
      </p:sp>
    </p:spTree>
    <p:extLst>
      <p:ext uri="{BB962C8B-B14F-4D97-AF65-F5344CB8AC3E}">
        <p14:creationId xmlns:p14="http://schemas.microsoft.com/office/powerpoint/2010/main" val="40099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Rods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Visual receptor cells located in the retina</a:t>
            </a:r>
          </a:p>
          <a:p>
            <a:r>
              <a:rPr lang="en-US" sz="3600">
                <a:latin typeface="Times New Roman" pitchFamily="18" charset="0"/>
              </a:rPr>
              <a:t>Can only detect black and white</a:t>
            </a:r>
          </a:p>
          <a:p>
            <a:r>
              <a:rPr lang="en-US" sz="3600">
                <a:latin typeface="Times New Roman" pitchFamily="18" charset="0"/>
              </a:rPr>
              <a:t>Respond to less light than do cones</a:t>
            </a:r>
          </a:p>
        </p:txBody>
      </p:sp>
    </p:spTree>
    <p:extLst>
      <p:ext uri="{BB962C8B-B14F-4D97-AF65-F5344CB8AC3E}">
        <p14:creationId xmlns:p14="http://schemas.microsoft.com/office/powerpoint/2010/main" val="174072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Cones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Visual receptor cells located in the retina</a:t>
            </a:r>
          </a:p>
          <a:p>
            <a:r>
              <a:rPr lang="en-US" sz="3600">
                <a:latin typeface="Times New Roman" pitchFamily="18" charset="0"/>
              </a:rPr>
              <a:t>Can detect sharp images and color</a:t>
            </a:r>
          </a:p>
          <a:p>
            <a:r>
              <a:rPr lang="en-US" sz="3600">
                <a:latin typeface="Times New Roman" pitchFamily="18" charset="0"/>
              </a:rPr>
              <a:t>Need more light than the rods</a:t>
            </a:r>
          </a:p>
          <a:p>
            <a:r>
              <a:rPr lang="en-US" sz="3600">
                <a:latin typeface="Times New Roman" pitchFamily="18" charset="0"/>
              </a:rPr>
              <a:t>Many cones are clustered in the fovea.</a:t>
            </a:r>
          </a:p>
        </p:txBody>
      </p:sp>
    </p:spTree>
    <p:extLst>
      <p:ext uri="{BB962C8B-B14F-4D97-AF65-F5344CB8AC3E}">
        <p14:creationId xmlns:p14="http://schemas.microsoft.com/office/powerpoint/2010/main" val="118215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554" name="Picture 2" descr="Picture1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4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4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Fovea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The central focal point of the retina</a:t>
            </a:r>
          </a:p>
          <a:p>
            <a:r>
              <a:rPr lang="en-US" sz="3600">
                <a:latin typeface="Times New Roman" pitchFamily="18" charset="0"/>
              </a:rPr>
              <a:t>The spot where vision is best (most detailed)</a:t>
            </a:r>
          </a:p>
        </p:txBody>
      </p:sp>
    </p:spTree>
    <p:extLst>
      <p:ext uri="{BB962C8B-B14F-4D97-AF65-F5344CB8AC3E}">
        <p14:creationId xmlns:p14="http://schemas.microsoft.com/office/powerpoint/2010/main" val="423785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- Fovea</a:t>
            </a:r>
          </a:p>
        </p:txBody>
      </p:sp>
      <p:pic>
        <p:nvPicPr>
          <p:cNvPr id="269315" name="Picture 3" descr="Picture12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The Electromagnetic Spectrum</a:t>
            </a:r>
          </a:p>
        </p:txBody>
      </p:sp>
      <p:pic>
        <p:nvPicPr>
          <p:cNvPr id="2375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06" y="530225"/>
            <a:ext cx="4187825" cy="4187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09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Bipolar Cells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Gather information from the rods and cones and pass it on to the ganglion cells</a:t>
            </a:r>
          </a:p>
          <a:p>
            <a:r>
              <a:rPr lang="en-US" sz="3600">
                <a:latin typeface="Times New Roman" pitchFamily="18" charset="0"/>
              </a:rPr>
              <a:t>Cells that form the middle layer in the retina</a:t>
            </a:r>
          </a:p>
        </p:txBody>
      </p:sp>
    </p:spTree>
    <p:extLst>
      <p:ext uri="{BB962C8B-B14F-4D97-AF65-F5344CB8AC3E}">
        <p14:creationId xmlns:p14="http://schemas.microsoft.com/office/powerpoint/2010/main" val="405290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Ganglion Cells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Pass the information from the bipolar cells through their axons</a:t>
            </a:r>
          </a:p>
          <a:p>
            <a:r>
              <a:rPr lang="en-US" sz="3600">
                <a:latin typeface="Times New Roman" pitchFamily="18" charset="0"/>
              </a:rPr>
              <a:t>Together these cells form the optic nerve.</a:t>
            </a:r>
          </a:p>
          <a:p>
            <a:r>
              <a:rPr lang="en-US" sz="3600">
                <a:latin typeface="Times New Roman" pitchFamily="18" charset="0"/>
              </a:rPr>
              <a:t>The top layer of the cells in the retina</a:t>
            </a:r>
          </a:p>
        </p:txBody>
      </p:sp>
    </p:spTree>
    <p:extLst>
      <p:ext uri="{BB962C8B-B14F-4D97-AF65-F5344CB8AC3E}">
        <p14:creationId xmlns:p14="http://schemas.microsoft.com/office/powerpoint/2010/main" val="32680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Visual Processing in the Retina</a:t>
            </a:r>
          </a:p>
        </p:txBody>
      </p:sp>
      <p:pic>
        <p:nvPicPr>
          <p:cNvPr id="275460" name="Picture 4" descr="Picture14a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87" y="1100137"/>
            <a:ext cx="3864864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641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Visual Processing in the Retina</a:t>
            </a:r>
          </a:p>
        </p:txBody>
      </p:sp>
      <p:pic>
        <p:nvPicPr>
          <p:cNvPr id="276484" name="Picture 4" descr="Picture14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87" y="1100137"/>
            <a:ext cx="3864864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Visual Processing in the Retina</a:t>
            </a:r>
          </a:p>
        </p:txBody>
      </p:sp>
      <p:pic>
        <p:nvPicPr>
          <p:cNvPr id="277508" name="Picture 4" descr="Picture14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87" y="1100137"/>
            <a:ext cx="3864864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29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Visual Processing in the Retina</a:t>
            </a:r>
          </a:p>
        </p:txBody>
      </p:sp>
      <p:pic>
        <p:nvPicPr>
          <p:cNvPr id="278532" name="Picture 4" descr="Picture14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87" y="1100137"/>
            <a:ext cx="3864864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051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Optic Nerve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The nerve that carries visual information from the eye to the occipital lobes of the brain</a:t>
            </a:r>
          </a:p>
        </p:txBody>
      </p:sp>
    </p:spTree>
    <p:extLst>
      <p:ext uri="{BB962C8B-B14F-4D97-AF65-F5344CB8AC3E}">
        <p14:creationId xmlns:p14="http://schemas.microsoft.com/office/powerpoint/2010/main" val="31681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– Optic Nerve</a:t>
            </a:r>
          </a:p>
        </p:txBody>
      </p:sp>
      <p:pic>
        <p:nvPicPr>
          <p:cNvPr id="270339" name="Picture 3" descr="Picture12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7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805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Blind Spot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3600">
                <a:latin typeface="Times New Roman" pitchFamily="18" charset="0"/>
              </a:rPr>
              <a:t>The point at which the optic nerve travels through the retina to exit the eye</a:t>
            </a:r>
          </a:p>
          <a:p>
            <a:r>
              <a:rPr lang="en-US" sz="3600">
                <a:latin typeface="Times New Roman" pitchFamily="18" charset="0"/>
              </a:rPr>
              <a:t>There are no rods and cones at this point, so there is a small blind spot in vision.</a:t>
            </a:r>
          </a:p>
        </p:txBody>
      </p:sp>
    </p:spTree>
    <p:extLst>
      <p:ext uri="{BB962C8B-B14F-4D97-AF65-F5344CB8AC3E}">
        <p14:creationId xmlns:p14="http://schemas.microsoft.com/office/powerpoint/2010/main" val="317364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Parts of the Eye – Blind Spot</a:t>
            </a:r>
          </a:p>
        </p:txBody>
      </p:sp>
      <p:pic>
        <p:nvPicPr>
          <p:cNvPr id="271363" name="Picture 3" descr="Picture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9144000" cy="4859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94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Hue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4800">
                <a:latin typeface="Times New Roman" pitchFamily="18" charset="0"/>
              </a:rPr>
              <a:t>The color of light as determined by the wavelength Includes: red, orange, yellow, green, blue, indigo and violet (ROY G BIV)</a:t>
            </a:r>
          </a:p>
        </p:txBody>
      </p:sp>
    </p:spTree>
    <p:extLst>
      <p:ext uri="{BB962C8B-B14F-4D97-AF65-F5344CB8AC3E}">
        <p14:creationId xmlns:p14="http://schemas.microsoft.com/office/powerpoint/2010/main" val="12034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Wavelength</a:t>
            </a:r>
          </a:p>
        </p:txBody>
      </p:sp>
      <p:pic>
        <p:nvPicPr>
          <p:cNvPr id="239620" name="Picture 4" descr="Picture11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455" y="1569529"/>
            <a:ext cx="2167128" cy="21092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Amplitude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sz="4800">
                <a:latin typeface="Times New Roman" pitchFamily="18" charset="0"/>
              </a:rPr>
              <a:t>The brightness of light as determined by  height of the wave</a:t>
            </a:r>
          </a:p>
        </p:txBody>
      </p:sp>
    </p:spTree>
    <p:extLst>
      <p:ext uri="{BB962C8B-B14F-4D97-AF65-F5344CB8AC3E}">
        <p14:creationId xmlns:p14="http://schemas.microsoft.com/office/powerpoint/2010/main" val="2016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Amplitude</a:t>
            </a:r>
          </a:p>
        </p:txBody>
      </p:sp>
      <p:pic>
        <p:nvPicPr>
          <p:cNvPr id="238596" name="Picture 4" descr="Picture11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979" y="1569529"/>
            <a:ext cx="2164080" cy="21092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22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-304800"/>
            <a:ext cx="7772400" cy="4419600"/>
          </a:xfrm>
        </p:spPr>
        <p:txBody>
          <a:bodyPr/>
          <a:lstStyle/>
          <a:p>
            <a:r>
              <a:rPr lang="en-US" sz="6600" dirty="0">
                <a:latin typeface="Times New Roman" pitchFamily="18" charset="0"/>
              </a:rPr>
              <a:t>The Visual System: The Structure of the Visual System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28600"/>
            <a:ext cx="8610600" cy="914400"/>
          </a:xfrm>
        </p:spPr>
        <p:txBody>
          <a:bodyPr/>
          <a:lstStyle/>
          <a:p>
            <a:r>
              <a:rPr lang="en-US">
                <a:latin typeface="Times New Roman" pitchFamily="18" charset="0"/>
              </a:rPr>
              <a:t>Module 9: Sensation</a:t>
            </a:r>
          </a:p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8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</a:rPr>
              <a:t>Cornea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8200"/>
            <a:ext cx="8001000" cy="5287963"/>
          </a:xfrm>
        </p:spPr>
        <p:txBody>
          <a:bodyPr/>
          <a:lstStyle/>
          <a:p>
            <a:r>
              <a:rPr lang="en-US" sz="4400" dirty="0">
                <a:latin typeface="Times New Roman" pitchFamily="18" charset="0"/>
              </a:rPr>
              <a:t>The clear bulge on the front of the eyeball</a:t>
            </a:r>
          </a:p>
          <a:p>
            <a:r>
              <a:rPr lang="en-US" sz="4400" dirty="0">
                <a:latin typeface="Times New Roman" pitchFamily="18" charset="0"/>
              </a:rPr>
              <a:t>Begins to focus the light by bending it toward a central focal point</a:t>
            </a:r>
          </a:p>
          <a:p>
            <a:r>
              <a:rPr lang="en-US" sz="4400" dirty="0">
                <a:latin typeface="Times New Roman" pitchFamily="18" charset="0"/>
              </a:rPr>
              <a:t>Protects the eye</a:t>
            </a:r>
          </a:p>
          <a:p>
            <a:endParaRPr lang="en-US" sz="4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56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6010</TotalTime>
  <Words>565</Words>
  <Application>Microsoft Office PowerPoint</Application>
  <PresentationFormat>On-screen Show (4:3)</PresentationFormat>
  <Paragraphs>74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Aspect</vt:lpstr>
      <vt:lpstr>The Visual System: The Nature of Light</vt:lpstr>
      <vt:lpstr>Electromagnetic Energy</vt:lpstr>
      <vt:lpstr>The Electromagnetic Spectrum</vt:lpstr>
      <vt:lpstr>Hue</vt:lpstr>
      <vt:lpstr>Wavelength</vt:lpstr>
      <vt:lpstr>Amplitude</vt:lpstr>
      <vt:lpstr>Amplitude</vt:lpstr>
      <vt:lpstr>The Visual System: The Structure of the Visual System</vt:lpstr>
      <vt:lpstr>Cornea</vt:lpstr>
      <vt:lpstr>Parts of the Eye – Cornea</vt:lpstr>
      <vt:lpstr>Iris</vt:lpstr>
      <vt:lpstr>Parts of the Eye - Iris</vt:lpstr>
      <vt:lpstr>Pupil</vt:lpstr>
      <vt:lpstr>Pupil</vt:lpstr>
      <vt:lpstr>Parts of the Eye - Pupil</vt:lpstr>
      <vt:lpstr>Lens</vt:lpstr>
      <vt:lpstr>Parts of the Eye - Lens</vt:lpstr>
      <vt:lpstr>PowerPoint Presentation</vt:lpstr>
      <vt:lpstr>PowerPoint Presentation</vt:lpstr>
      <vt:lpstr>PowerPoint Presentation</vt:lpstr>
      <vt:lpstr>Retina</vt:lpstr>
      <vt:lpstr>Retina</vt:lpstr>
      <vt:lpstr>Parts of the Eye - Retina</vt:lpstr>
      <vt:lpstr>Receptor Cells</vt:lpstr>
      <vt:lpstr>Rods</vt:lpstr>
      <vt:lpstr>Cones</vt:lpstr>
      <vt:lpstr>PowerPoint Presentation</vt:lpstr>
      <vt:lpstr>Fovea</vt:lpstr>
      <vt:lpstr>Parts of the Eye - Fovea</vt:lpstr>
      <vt:lpstr>Bipolar Cells</vt:lpstr>
      <vt:lpstr>Ganglion Cells</vt:lpstr>
      <vt:lpstr>Visual Processing in the Retina</vt:lpstr>
      <vt:lpstr>Visual Processing in the Retina</vt:lpstr>
      <vt:lpstr>Visual Processing in the Retina</vt:lpstr>
      <vt:lpstr>Visual Processing in the Retina</vt:lpstr>
      <vt:lpstr>Optic Nerve</vt:lpstr>
      <vt:lpstr>Parts of the Eye – Optic Nerve</vt:lpstr>
      <vt:lpstr>Blind Spot</vt:lpstr>
      <vt:lpstr>Parts of the Eye – Blind Spot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Visual System: The Nature of Light</dc:title>
  <dc:creator>SOLSCH Domain Administrator</dc:creator>
  <cp:lastModifiedBy>SOLSCH Domain Administrator</cp:lastModifiedBy>
  <cp:revision>4</cp:revision>
  <dcterms:created xsi:type="dcterms:W3CDTF">2012-10-11T14:22:11Z</dcterms:created>
  <dcterms:modified xsi:type="dcterms:W3CDTF">2012-10-15T18:32:15Z</dcterms:modified>
</cp:coreProperties>
</file>