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3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1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952B-AA99-4F92-A2F2-5CCB65535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2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CC2D7-7897-4238-AAE1-4646C3AC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4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2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4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5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32E7-2566-4585-8D4D-24CFB9D1586F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ECD3-0874-42FB-8205-CB193CFC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2dO78c6-q8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Frontal Lobes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9337" cy="4573587"/>
          </a:xfrm>
        </p:spPr>
        <p:txBody>
          <a:bodyPr/>
          <a:lstStyle/>
          <a:p>
            <a:pPr marL="806450" lvl="1" indent="-31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700" dirty="0" smtClean="0"/>
              <a:t>Located in the forehead region</a:t>
            </a:r>
          </a:p>
          <a:p>
            <a:pPr marL="806450" lvl="1" indent="-31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700" dirty="0" smtClean="0"/>
              <a:t>Includes the </a:t>
            </a:r>
            <a:r>
              <a:rPr lang="en-US" altLang="en-US" sz="1700" b="1" dirty="0" smtClean="0"/>
              <a:t>motor cortex</a:t>
            </a:r>
            <a:r>
              <a:rPr lang="en-US" altLang="en-US" sz="1700" dirty="0" smtClean="0"/>
              <a:t> (part of brain that controls voluntary movement)</a:t>
            </a:r>
          </a:p>
          <a:p>
            <a:pPr marL="976313" lvl="2" indent="114300" eaLnBrk="1" hangingPunct="1">
              <a:lnSpc>
                <a:spcPct val="90000"/>
              </a:lnSpc>
            </a:pPr>
            <a:r>
              <a:rPr lang="en-US" altLang="en-US" sz="1600" b="1" dirty="0" smtClean="0"/>
              <a:t>Association </a:t>
            </a:r>
            <a:r>
              <a:rPr lang="en-US" altLang="en-US" sz="1600" b="1" dirty="0" smtClean="0"/>
              <a:t>areas</a:t>
            </a:r>
            <a:r>
              <a:rPr lang="en-US" altLang="en-US" sz="1600" dirty="0" smtClean="0"/>
              <a:t> in this region – judgment, planning, processing new memories, Basically, higher order thinking.</a:t>
            </a:r>
          </a:p>
        </p:txBody>
      </p:sp>
      <p:pic>
        <p:nvPicPr>
          <p:cNvPr id="22532" name="Picture 4" descr="cerebral cort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514600"/>
            <a:ext cx="3217863" cy="277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03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Lobe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976313" lvl="2" indent="114300" eaLnBrk="1" hangingPunct="1">
              <a:lnSpc>
                <a:spcPct val="90000"/>
              </a:lnSpc>
            </a:pPr>
            <a:r>
              <a:rPr lang="en-US" altLang="en-US" sz="2800" b="1" dirty="0" err="1" smtClean="0"/>
              <a:t>Broca’s</a:t>
            </a:r>
            <a:r>
              <a:rPr lang="en-US" altLang="en-US" sz="2800" dirty="0" smtClean="0"/>
              <a:t> area (needed for forming words; located in left hemisphere only)</a:t>
            </a:r>
          </a:p>
          <a:p>
            <a:pPr marL="976313" lvl="2" indent="114300" eaLnBrk="1" hangingPunct="1">
              <a:lnSpc>
                <a:spcPct val="90000"/>
              </a:lnSpc>
            </a:pPr>
            <a:r>
              <a:rPr lang="en-US" altLang="en-US" sz="2800" dirty="0" err="1" smtClean="0">
                <a:hlinkClick r:id="rId2"/>
              </a:rPr>
              <a:t>Broca’s</a:t>
            </a:r>
            <a:r>
              <a:rPr lang="en-US" altLang="en-US" sz="2800" dirty="0" smtClean="0">
                <a:hlinkClick r:id="rId2"/>
              </a:rPr>
              <a:t> aphasia</a:t>
            </a:r>
            <a:endParaRPr lang="en-US" altLang="en-US" sz="28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Also contains Motor Cortex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otor cortex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8600"/>
            <a:ext cx="6934200" cy="6367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3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Parietal Lobes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9337" cy="4114800"/>
          </a:xfrm>
        </p:spPr>
        <p:txBody>
          <a:bodyPr/>
          <a:lstStyle/>
          <a:p>
            <a:pPr marL="1035050" lvl="1" indent="-577850" eaLnBrk="1" hangingPunct="1">
              <a:buFont typeface="Wingdings" pitchFamily="2" charset="2"/>
              <a:buNone/>
            </a:pPr>
            <a:r>
              <a:rPr lang="en-US" altLang="en-US" sz="1900" smtClean="0"/>
              <a:t>Located on the top and rear of head</a:t>
            </a:r>
          </a:p>
          <a:p>
            <a:pPr marL="1035050" lvl="1" indent="-577850" eaLnBrk="1" hangingPunct="1">
              <a:buFont typeface="Wingdings" pitchFamily="2" charset="2"/>
              <a:buNone/>
            </a:pPr>
            <a:r>
              <a:rPr lang="en-US" altLang="en-US" sz="1900" smtClean="0"/>
              <a:t>Contains the </a:t>
            </a:r>
            <a:r>
              <a:rPr lang="en-US" altLang="en-US" sz="1900" b="1" smtClean="0"/>
              <a:t>sensory cortex</a:t>
            </a:r>
            <a:r>
              <a:rPr lang="en-US" altLang="en-US" sz="1900" smtClean="0"/>
              <a:t> (part of brain that registers and processes tactile information (Sense of touch)</a:t>
            </a:r>
          </a:p>
          <a:p>
            <a:pPr marL="1035050" lvl="1" indent="-577850" eaLnBrk="1" hangingPunct="1">
              <a:buFont typeface="Wingdings" pitchFamily="2" charset="2"/>
              <a:buNone/>
            </a:pPr>
            <a:r>
              <a:rPr lang="en-US" altLang="en-US" sz="1900" smtClean="0"/>
              <a:t>Stores memories dealing with procedures/learned behaviors</a:t>
            </a:r>
          </a:p>
        </p:txBody>
      </p:sp>
      <p:pic>
        <p:nvPicPr>
          <p:cNvPr id="24580" name="Picture 9" descr="lobe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3663" y="2057400"/>
            <a:ext cx="3665537" cy="306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7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ensory cortex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533400"/>
            <a:ext cx="7010400" cy="610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5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Occipital Lobes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035050" lvl="1" indent="-577850" eaLnBrk="1" hangingPunct="1"/>
            <a:r>
              <a:rPr lang="en-US" altLang="en-US" sz="2100" smtClean="0"/>
              <a:t>Located in the back of the head</a:t>
            </a:r>
          </a:p>
          <a:p>
            <a:pPr marL="1035050" lvl="1" indent="-577850" eaLnBrk="1" hangingPunct="1"/>
            <a:r>
              <a:rPr lang="en-US" altLang="en-US" sz="2100" smtClean="0"/>
              <a:t>Contains the visual cortex</a:t>
            </a:r>
          </a:p>
          <a:p>
            <a:pPr marL="1035050" lvl="1" indent="-577850" eaLnBrk="1" hangingPunct="1"/>
            <a:r>
              <a:rPr lang="en-US" altLang="en-US" sz="2100" smtClean="0"/>
              <a:t>Invovled in visual Memory</a:t>
            </a:r>
          </a:p>
        </p:txBody>
      </p:sp>
      <p:pic>
        <p:nvPicPr>
          <p:cNvPr id="26628" name="Picture 6" descr="lobes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757488"/>
            <a:ext cx="38100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0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Temporal Lobes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9337" cy="4114800"/>
          </a:xfrm>
        </p:spPr>
        <p:txBody>
          <a:bodyPr/>
          <a:lstStyle/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/>
              <a:t>Located on the sides of head, above ears</a:t>
            </a:r>
          </a:p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/>
              <a:t>Receives and processes auditory information</a:t>
            </a:r>
          </a:p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200" dirty="0" smtClean="0"/>
          </a:p>
        </p:txBody>
      </p:sp>
      <p:pic>
        <p:nvPicPr>
          <p:cNvPr id="27652" name="Picture 4" descr="cerebral cort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0025" y="2498725"/>
            <a:ext cx="3217863" cy="277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Lobe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1035050" lvl="1" indent="-57785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Includes Wernicke’s area (left hemisphere only) - part of brain involved in understanding language</a:t>
            </a:r>
          </a:p>
          <a:p>
            <a:pPr marL="1035050" lvl="1" indent="-57785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Stores episodic memories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Corpus Callosum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933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500" smtClean="0"/>
              <a:t> bundle of nerves connecting the left and right hemispheres</a:t>
            </a:r>
          </a:p>
        </p:txBody>
      </p:sp>
      <p:pic>
        <p:nvPicPr>
          <p:cNvPr id="28676" name="Picture 4" descr="corpus callosum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2950" y="2241550"/>
            <a:ext cx="3378200" cy="334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0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Brain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933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100" dirty="0" smtClean="0"/>
          </a:p>
        </p:txBody>
      </p:sp>
      <p:pic>
        <p:nvPicPr>
          <p:cNvPr id="16388" name="Picture 7" descr="cross section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295400"/>
            <a:ext cx="2185988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9" descr="glial cell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4975" y="3951288"/>
            <a:ext cx="2747963" cy="199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70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Brain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Known as the reptilian brain. Similar to most animals</a:t>
            </a:r>
          </a:p>
          <a:p>
            <a:endParaRPr lang="en-US" dirty="0"/>
          </a:p>
          <a:p>
            <a:r>
              <a:rPr lang="en-US" dirty="0" smtClean="0"/>
              <a:t>Is basically the body’s autopilot system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Lower Brain--Brain </a:t>
            </a:r>
            <a:r>
              <a:rPr lang="en-US" altLang="en-US" dirty="0" smtClean="0"/>
              <a:t>Stem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7213"/>
            <a:ext cx="3959225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Medulla </a:t>
            </a:r>
            <a:r>
              <a:rPr lang="en-US" altLang="en-US" sz="2400" dirty="0" smtClean="0"/>
              <a:t>– where spinal cord meets the skull; controls heartbeat and breathing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Reticular </a:t>
            </a:r>
            <a:r>
              <a:rPr lang="en-US" altLang="en-US" sz="2400" b="1" dirty="0" smtClean="0"/>
              <a:t>formation</a:t>
            </a:r>
            <a:r>
              <a:rPr lang="en-US" altLang="en-US" sz="2400" dirty="0" smtClean="0"/>
              <a:t>– bundle of nerves running through the brainstem; controls arousal; filters irrelevant background information from senses; modulates pain. </a:t>
            </a:r>
          </a:p>
        </p:txBody>
      </p:sp>
      <p:pic>
        <p:nvPicPr>
          <p:cNvPr id="17412" name="Picture 8" descr="brainstem2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09800"/>
            <a:ext cx="4176713" cy="3008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Cerebellum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Controls balance and coordination</a:t>
            </a:r>
          </a:p>
          <a:p>
            <a:pPr eaLnBrk="1" hangingPunct="1"/>
            <a:r>
              <a:rPr lang="en-US" altLang="en-US" sz="3600" dirty="0" smtClean="0"/>
              <a:t>In the rear of the head, behind the brainstem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7848600" y="4876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7" descr="cerebellum2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133600"/>
            <a:ext cx="3733800" cy="367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9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Brain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Thalamus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812800" indent="-812800" eaLnBrk="1" hangingPunct="1"/>
            <a:r>
              <a:rPr lang="en-US" altLang="en-US" sz="2100" smtClean="0"/>
              <a:t>Pair of egg-shaped organs above the brainstem; receives information from the senses (EXCEPT FOR SMELL) and relays it to the rest of the brain.</a:t>
            </a:r>
          </a:p>
        </p:txBody>
      </p:sp>
      <p:pic>
        <p:nvPicPr>
          <p:cNvPr id="18436" name="Picture 9" descr="limbic system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09800"/>
            <a:ext cx="3390900" cy="313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 flipH="1">
            <a:off x="6858000" y="2133600"/>
            <a:ext cx="914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7239000" y="1676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Thalamus</a:t>
            </a:r>
          </a:p>
        </p:txBody>
      </p:sp>
    </p:spTree>
    <p:extLst>
      <p:ext uri="{BB962C8B-B14F-4D97-AF65-F5344CB8AC3E}">
        <p14:creationId xmlns:p14="http://schemas.microsoft.com/office/powerpoint/2010/main" val="21810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Limbic </a:t>
            </a:r>
            <a:r>
              <a:rPr lang="en-US" altLang="en-US" dirty="0" smtClean="0"/>
              <a:t>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735387" cy="4421187"/>
          </a:xfrm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</a:pPr>
            <a:r>
              <a:rPr lang="en-US" altLang="en-US" sz="1700" b="1" dirty="0" smtClean="0"/>
              <a:t>Amygdala</a:t>
            </a:r>
            <a:r>
              <a:rPr lang="en-US" altLang="en-US" sz="1700" dirty="0" smtClean="0"/>
              <a:t> – two almond shaped structures; influence fear and aggression (monkeys and cats)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altLang="en-US" sz="1700" b="1" dirty="0" smtClean="0"/>
              <a:t>Hypothalamus</a:t>
            </a:r>
            <a:r>
              <a:rPr lang="en-US" altLang="en-US" sz="1700" dirty="0" smtClean="0"/>
              <a:t> – below the thalamus; regulates hunger, thirst, body temp, sex, fight-or-flight; triggers the pituitary (the “master gland”); reward center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altLang="en-US" sz="1700" b="1" dirty="0" smtClean="0"/>
              <a:t>Hippocampus</a:t>
            </a:r>
            <a:r>
              <a:rPr lang="en-US" altLang="en-US" sz="1700" dirty="0" smtClean="0"/>
              <a:t> </a:t>
            </a:r>
            <a:r>
              <a:rPr lang="en-US" altLang="en-US" sz="1700" dirty="0" smtClean="0"/>
              <a:t>– behind the amygdala; memory</a:t>
            </a:r>
          </a:p>
        </p:txBody>
      </p:sp>
      <p:pic>
        <p:nvPicPr>
          <p:cNvPr id="20484" name="Picture 11" descr="limbic system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209800"/>
            <a:ext cx="3429000" cy="317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6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Cerebral Cortex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7213"/>
            <a:ext cx="3733800" cy="4114800"/>
          </a:xfrm>
        </p:spPr>
        <p:txBody>
          <a:bodyPr>
            <a:normAutofit lnSpcReduction="10000"/>
          </a:bodyPr>
          <a:lstStyle/>
          <a:p>
            <a:pPr marL="812800" indent="-812800" eaLnBrk="1" hangingPunct="1">
              <a:buFont typeface="Wingdings" pitchFamily="2" charset="2"/>
              <a:buNone/>
            </a:pPr>
            <a:r>
              <a:rPr lang="en-US" altLang="en-US" sz="2000" dirty="0" smtClean="0"/>
              <a:t>	</a:t>
            </a:r>
            <a:r>
              <a:rPr lang="en-US" altLang="en-US" sz="2800" dirty="0" smtClean="0"/>
              <a:t>Controls information processing; wrinkled to increase surface area</a:t>
            </a:r>
          </a:p>
          <a:p>
            <a:pPr marL="812800" indent="-812800"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marL="812800" indent="-812800" eaLnBrk="1" hangingPunct="1">
              <a:buFont typeface="Wingdings" pitchFamily="2" charset="2"/>
              <a:buNone/>
            </a:pPr>
            <a:r>
              <a:rPr lang="en-US" altLang="en-US" sz="2800" dirty="0" smtClean="0"/>
              <a:t>	Composed of 8 lobes (4 on each side)</a:t>
            </a:r>
          </a:p>
        </p:txBody>
      </p:sp>
      <p:pic>
        <p:nvPicPr>
          <p:cNvPr id="21508" name="Picture 4" descr="real brai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00200"/>
            <a:ext cx="4800600" cy="390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9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330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The Brain</vt:lpstr>
      <vt:lpstr>Lower Brain</vt:lpstr>
      <vt:lpstr>Lower Brain--Brain Stem</vt:lpstr>
      <vt:lpstr>Cerebellum</vt:lpstr>
      <vt:lpstr>Middle Brain</vt:lpstr>
      <vt:lpstr>Thalamus</vt:lpstr>
      <vt:lpstr>Limbic System</vt:lpstr>
      <vt:lpstr>Cerebral Cortex</vt:lpstr>
      <vt:lpstr>Frontal Lobes</vt:lpstr>
      <vt:lpstr>Frontal Lobe Con’t</vt:lpstr>
      <vt:lpstr>PowerPoint Presentation</vt:lpstr>
      <vt:lpstr>Parietal Lobes</vt:lpstr>
      <vt:lpstr>PowerPoint Presentation</vt:lpstr>
      <vt:lpstr>Occipital Lobes</vt:lpstr>
      <vt:lpstr>Temporal Lobes</vt:lpstr>
      <vt:lpstr>Temporal Lobe continued</vt:lpstr>
      <vt:lpstr>Corpus Callosum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SOLSCH Domain Administrator</dc:creator>
  <cp:lastModifiedBy>SOLSCH Domain Administrator</cp:lastModifiedBy>
  <cp:revision>1</cp:revision>
  <dcterms:created xsi:type="dcterms:W3CDTF">2014-02-21T15:32:35Z</dcterms:created>
  <dcterms:modified xsi:type="dcterms:W3CDTF">2014-02-21T15:35:34Z</dcterms:modified>
</cp:coreProperties>
</file>