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0F3D-BE09-43D2-AB10-A634A2927F31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A2D-B377-4182-ABBD-A4DDD4E02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0F3D-BE09-43D2-AB10-A634A2927F31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A2D-B377-4182-ABBD-A4DDD4E02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0F3D-BE09-43D2-AB10-A634A2927F31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A2D-B377-4182-ABBD-A4DDD4E02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0F3D-BE09-43D2-AB10-A634A2927F31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A2D-B377-4182-ABBD-A4DDD4E02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0F3D-BE09-43D2-AB10-A634A2927F31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A2D-B377-4182-ABBD-A4DDD4E02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0F3D-BE09-43D2-AB10-A634A2927F31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A2D-B377-4182-ABBD-A4DDD4E025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0F3D-BE09-43D2-AB10-A634A2927F31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A2D-B377-4182-ABBD-A4DDD4E02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0F3D-BE09-43D2-AB10-A634A2927F31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A2D-B377-4182-ABBD-A4DDD4E02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0F3D-BE09-43D2-AB10-A634A2927F31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A2D-B377-4182-ABBD-A4DDD4E02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0F3D-BE09-43D2-AB10-A634A2927F31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81BA2D-B377-4182-ABBD-A4DDD4E02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0F3D-BE09-43D2-AB10-A634A2927F31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BA2D-B377-4182-ABBD-A4DDD4E02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0F70F3D-BE09-43D2-AB10-A634A2927F31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E81BA2D-B377-4182-ABBD-A4DDD4E025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5029200"/>
          </a:xfrm>
        </p:spPr>
        <p:txBody>
          <a:bodyPr/>
          <a:lstStyle/>
          <a:p>
            <a:r>
              <a:rPr lang="en-US" sz="6000">
                <a:latin typeface="Times New Roman" pitchFamily="18" charset="0"/>
              </a:rPr>
              <a:t>Thinking About Psychology: </a:t>
            </a:r>
            <a:br>
              <a:rPr lang="en-US" sz="6000">
                <a:latin typeface="Times New Roman" pitchFamily="18" charset="0"/>
              </a:rPr>
            </a:br>
            <a:r>
              <a:rPr lang="en-US" sz="6000">
                <a:latin typeface="Times New Roman" pitchFamily="18" charset="0"/>
              </a:rPr>
              <a:t>The Science of Mind and Behavior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10200"/>
            <a:ext cx="6400800" cy="1219200"/>
          </a:xfrm>
        </p:spPr>
        <p:txBody>
          <a:bodyPr/>
          <a:lstStyle/>
          <a:p>
            <a:r>
              <a:rPr lang="en-US">
                <a:latin typeface="Times New Roman" pitchFamily="18" charset="0"/>
              </a:rPr>
              <a:t>Charles T. Blair-Broeker</a:t>
            </a:r>
          </a:p>
          <a:p>
            <a:r>
              <a:rPr lang="en-US">
                <a:latin typeface="Times New Roman" pitchFamily="18" charset="0"/>
              </a:rPr>
              <a:t>Randal M. Ernst</a:t>
            </a:r>
          </a:p>
        </p:txBody>
      </p:sp>
    </p:spTree>
    <p:extLst>
      <p:ext uri="{BB962C8B-B14F-4D97-AF65-F5344CB8AC3E}">
        <p14:creationId xmlns:p14="http://schemas.microsoft.com/office/powerpoint/2010/main" val="85020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Threshold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sz="4800">
                <a:latin typeface="Times New Roman" pitchFamily="18" charset="0"/>
              </a:rPr>
              <a:t>An edge or a boundary</a:t>
            </a:r>
          </a:p>
        </p:txBody>
      </p:sp>
    </p:spTree>
    <p:extLst>
      <p:ext uri="{BB962C8B-B14F-4D97-AF65-F5344CB8AC3E}">
        <p14:creationId xmlns:p14="http://schemas.microsoft.com/office/powerpoint/2010/main" val="279978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Absolute Threshold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sz="4800">
                <a:latin typeface="Times New Roman" pitchFamily="18" charset="0"/>
              </a:rPr>
              <a:t>The minimum difference that a person can detect between two stimuli 50% of the time</a:t>
            </a:r>
          </a:p>
          <a:p>
            <a:r>
              <a:rPr lang="en-US" sz="4800">
                <a:latin typeface="Times New Roman" pitchFamily="18" charset="0"/>
              </a:rPr>
              <a:t>Also called just noticeable difference</a:t>
            </a:r>
          </a:p>
          <a:p>
            <a:endParaRPr lang="en-US" sz="48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89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Absolute Threshold</a:t>
            </a:r>
          </a:p>
        </p:txBody>
      </p:sp>
      <p:pic>
        <p:nvPicPr>
          <p:cNvPr id="326663" name="Picture 7" descr="1024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06" y="1100138"/>
            <a:ext cx="3579812" cy="3579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43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6858000"/>
          </a:xfrm>
        </p:spPr>
        <p:txBody>
          <a:bodyPr/>
          <a:lstStyle/>
          <a:p>
            <a:r>
              <a:rPr lang="en-US" sz="6600">
                <a:latin typeface="Times New Roman" pitchFamily="18" charset="0"/>
              </a:rPr>
              <a:t>Thresholds: </a:t>
            </a:r>
            <a:br>
              <a:rPr lang="en-US" sz="6600">
                <a:latin typeface="Times New Roman" pitchFamily="18" charset="0"/>
              </a:rPr>
            </a:br>
            <a:r>
              <a:rPr lang="en-US" sz="6600">
                <a:latin typeface="Times New Roman" pitchFamily="18" charset="0"/>
              </a:rPr>
              <a:t>Signal Detection Theory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28600"/>
            <a:ext cx="8610600" cy="914400"/>
          </a:xfrm>
        </p:spPr>
        <p:txBody>
          <a:bodyPr/>
          <a:lstStyle/>
          <a:p>
            <a:r>
              <a:rPr lang="en-US">
                <a:latin typeface="Times New Roman" pitchFamily="18" charset="0"/>
              </a:rPr>
              <a:t>Module 9: Sensation</a:t>
            </a:r>
          </a:p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82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Signal Detection Theory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sz="4800">
                <a:latin typeface="Times New Roman" pitchFamily="18" charset="0"/>
              </a:rPr>
              <a:t>Set of formulas and principles that predict when we will detect the presence of a faint stimulus (signal) amid background stimulation (noise)</a:t>
            </a:r>
          </a:p>
        </p:txBody>
      </p:sp>
    </p:spTree>
    <p:extLst>
      <p:ext uri="{BB962C8B-B14F-4D97-AF65-F5344CB8AC3E}">
        <p14:creationId xmlns:p14="http://schemas.microsoft.com/office/powerpoint/2010/main" val="300310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Signal Detection Theory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sz="4800">
                <a:latin typeface="Times New Roman" pitchFamily="18" charset="0"/>
              </a:rPr>
              <a:t>Three kinds of variables</a:t>
            </a:r>
          </a:p>
          <a:p>
            <a:pPr lvl="1"/>
            <a:r>
              <a:rPr lang="en-US" sz="4800">
                <a:latin typeface="Times New Roman" pitchFamily="18" charset="0"/>
              </a:rPr>
              <a:t>Stimulus variables</a:t>
            </a:r>
          </a:p>
          <a:p>
            <a:pPr lvl="1"/>
            <a:r>
              <a:rPr lang="en-US" sz="4800">
                <a:latin typeface="Times New Roman" pitchFamily="18" charset="0"/>
              </a:rPr>
              <a:t>Environmental variables</a:t>
            </a:r>
          </a:p>
          <a:p>
            <a:pPr lvl="1"/>
            <a:r>
              <a:rPr lang="en-US" sz="4800">
                <a:latin typeface="Times New Roman" pitchFamily="18" charset="0"/>
              </a:rPr>
              <a:t>Organismic variables</a:t>
            </a:r>
          </a:p>
        </p:txBody>
      </p:sp>
    </p:spTree>
    <p:extLst>
      <p:ext uri="{BB962C8B-B14F-4D97-AF65-F5344CB8AC3E}">
        <p14:creationId xmlns:p14="http://schemas.microsoft.com/office/powerpoint/2010/main" val="89683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6858000"/>
          </a:xfrm>
        </p:spPr>
        <p:txBody>
          <a:bodyPr/>
          <a:lstStyle/>
          <a:p>
            <a:r>
              <a:rPr lang="en-US" sz="6600">
                <a:latin typeface="Times New Roman" pitchFamily="18" charset="0"/>
              </a:rPr>
              <a:t>Sensory Adaptation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28600"/>
            <a:ext cx="8610600" cy="914400"/>
          </a:xfrm>
        </p:spPr>
        <p:txBody>
          <a:bodyPr/>
          <a:lstStyle/>
          <a:p>
            <a:r>
              <a:rPr lang="en-US">
                <a:latin typeface="Times New Roman" pitchFamily="18" charset="0"/>
              </a:rPr>
              <a:t>Module 9: Sensation</a:t>
            </a:r>
          </a:p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33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Sensory Adaptation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sz="3600">
                <a:latin typeface="Times New Roman" pitchFamily="18" charset="0"/>
              </a:rPr>
              <a:t>Diminished sensitivity as a result of constant stimulation</a:t>
            </a:r>
          </a:p>
          <a:p>
            <a:r>
              <a:rPr lang="en-US" sz="3600">
                <a:latin typeface="Times New Roman" pitchFamily="18" charset="0"/>
              </a:rPr>
              <a:t>If a stimulus is constant and unchanging, eventually a person may fail to respond to it</a:t>
            </a:r>
          </a:p>
        </p:txBody>
      </p:sp>
    </p:spTree>
    <p:extLst>
      <p:ext uri="{BB962C8B-B14F-4D97-AF65-F5344CB8AC3E}">
        <p14:creationId xmlns:p14="http://schemas.microsoft.com/office/powerpoint/2010/main" val="156729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6858000"/>
          </a:xfrm>
        </p:spPr>
        <p:txBody>
          <a:bodyPr/>
          <a:lstStyle/>
          <a:p>
            <a:r>
              <a:rPr lang="en-US" sz="6600">
                <a:latin typeface="Times New Roman" pitchFamily="18" charset="0"/>
              </a:rPr>
              <a:t>Selective Attention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28600"/>
            <a:ext cx="8610600" cy="914400"/>
          </a:xfrm>
        </p:spPr>
        <p:txBody>
          <a:bodyPr/>
          <a:lstStyle/>
          <a:p>
            <a:r>
              <a:rPr lang="en-US">
                <a:latin typeface="Times New Roman" pitchFamily="18" charset="0"/>
              </a:rPr>
              <a:t>Module 9: Sensation</a:t>
            </a:r>
          </a:p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7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Selective Attention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4400">
                <a:latin typeface="Times New Roman" pitchFamily="18" charset="0"/>
              </a:rPr>
              <a:t>Focusing conscious awareness on a particular stimulus to the exclusion of others</a:t>
            </a:r>
          </a:p>
          <a:p>
            <a:r>
              <a:rPr lang="en-US" sz="4400">
                <a:latin typeface="Times New Roman" pitchFamily="18" charset="0"/>
              </a:rPr>
              <a:t>The ability to focus on one stimulus at a time</a:t>
            </a:r>
          </a:p>
          <a:p>
            <a:r>
              <a:rPr lang="en-US" sz="4400">
                <a:latin typeface="Times New Roman" pitchFamily="18" charset="0"/>
              </a:rPr>
              <a:t>Allows a person to function in a world filled with many stimuli</a:t>
            </a:r>
          </a:p>
        </p:txBody>
      </p:sp>
    </p:spTree>
    <p:extLst>
      <p:ext uri="{BB962C8B-B14F-4D97-AF65-F5344CB8AC3E}">
        <p14:creationId xmlns:p14="http://schemas.microsoft.com/office/powerpoint/2010/main" val="117309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6858000"/>
          </a:xfrm>
        </p:spPr>
        <p:txBody>
          <a:bodyPr/>
          <a:lstStyle/>
          <a:p>
            <a:r>
              <a:rPr lang="en-US" sz="6600">
                <a:latin typeface="Times New Roman" pitchFamily="18" charset="0"/>
              </a:rPr>
              <a:t>Sensation and Perception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8600"/>
            <a:ext cx="6400800" cy="1752600"/>
          </a:xfrm>
        </p:spPr>
        <p:txBody>
          <a:bodyPr/>
          <a:lstStyle/>
          <a:p>
            <a:r>
              <a:rPr lang="en-US" sz="4800">
                <a:latin typeface="Times New Roman" pitchFamily="18" charset="0"/>
              </a:rPr>
              <a:t>Chapter 04</a:t>
            </a:r>
          </a:p>
        </p:txBody>
      </p:sp>
    </p:spTree>
    <p:extLst>
      <p:ext uri="{BB962C8B-B14F-4D97-AF65-F5344CB8AC3E}">
        <p14:creationId xmlns:p14="http://schemas.microsoft.com/office/powerpoint/2010/main" val="135676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6858000"/>
          </a:xfrm>
        </p:spPr>
        <p:txBody>
          <a:bodyPr/>
          <a:lstStyle/>
          <a:p>
            <a:r>
              <a:rPr lang="en-US" sz="6600">
                <a:latin typeface="Times New Roman" pitchFamily="18" charset="0"/>
              </a:rPr>
              <a:t>Sensation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8600"/>
            <a:ext cx="6400800" cy="1752600"/>
          </a:xfrm>
        </p:spPr>
        <p:txBody>
          <a:bodyPr/>
          <a:lstStyle/>
          <a:p>
            <a:r>
              <a:rPr lang="en-US" sz="4800">
                <a:latin typeface="Times New Roman" pitchFamily="18" charset="0"/>
              </a:rPr>
              <a:t>Module 09</a:t>
            </a:r>
          </a:p>
        </p:txBody>
      </p:sp>
    </p:spTree>
    <p:extLst>
      <p:ext uri="{BB962C8B-B14F-4D97-AF65-F5344CB8AC3E}">
        <p14:creationId xmlns:p14="http://schemas.microsoft.com/office/powerpoint/2010/main" val="46108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6858000"/>
          </a:xfrm>
        </p:spPr>
        <p:txBody>
          <a:bodyPr/>
          <a:lstStyle/>
          <a:p>
            <a:r>
              <a:rPr lang="en-US" sz="6600">
                <a:latin typeface="Times New Roman" pitchFamily="18" charset="0"/>
              </a:rPr>
              <a:t>Introduction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28600"/>
            <a:ext cx="8610600" cy="914400"/>
          </a:xfrm>
        </p:spPr>
        <p:txBody>
          <a:bodyPr/>
          <a:lstStyle/>
          <a:p>
            <a:r>
              <a:rPr lang="en-US">
                <a:latin typeface="Times New Roman" pitchFamily="18" charset="0"/>
              </a:rPr>
              <a:t>Module 9: Sensation</a:t>
            </a:r>
          </a:p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1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Sensation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 fontScale="92500"/>
          </a:bodyPr>
          <a:lstStyle/>
          <a:p>
            <a:r>
              <a:rPr lang="en-US" sz="4800">
                <a:latin typeface="Times New Roman" pitchFamily="18" charset="0"/>
              </a:rPr>
              <a:t>The process by which our sensory systems (eyes, ears, and other sensory organs) and nervous system receive stimuli from the environment</a:t>
            </a:r>
          </a:p>
          <a:p>
            <a:r>
              <a:rPr lang="en-US" sz="4000">
                <a:latin typeface="Times New Roman" pitchFamily="18" charset="0"/>
              </a:rPr>
              <a:t>A person’s awareness of the world</a:t>
            </a:r>
          </a:p>
        </p:txBody>
      </p:sp>
    </p:spTree>
    <p:extLst>
      <p:ext uri="{BB962C8B-B14F-4D97-AF65-F5344CB8AC3E}">
        <p14:creationId xmlns:p14="http://schemas.microsoft.com/office/powerpoint/2010/main" val="321587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Perception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sz="4800">
                <a:latin typeface="Times New Roman" pitchFamily="18" charset="0"/>
              </a:rPr>
              <a:t>The process of organizing and interpreting sensory information</a:t>
            </a:r>
          </a:p>
          <a:p>
            <a:endParaRPr lang="en-US" sz="48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2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Bottom-Up Processing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sz="4400">
                <a:latin typeface="Times New Roman" pitchFamily="18" charset="0"/>
              </a:rPr>
              <a:t>Information processing that focuses on the raw material entering through the eyes, ears, and other organs of sensation</a:t>
            </a:r>
          </a:p>
          <a:p>
            <a:endParaRPr lang="en-US" sz="4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30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Top-Down Processing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sz="4400">
                <a:latin typeface="Times New Roman" pitchFamily="18" charset="0"/>
              </a:rPr>
              <a:t>Information processing that focuses on expectations and experiences in interpreting incoming sensory information</a:t>
            </a:r>
          </a:p>
        </p:txBody>
      </p:sp>
    </p:spTree>
    <p:extLst>
      <p:ext uri="{BB962C8B-B14F-4D97-AF65-F5344CB8AC3E}">
        <p14:creationId xmlns:p14="http://schemas.microsoft.com/office/powerpoint/2010/main" val="185244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6858000"/>
          </a:xfrm>
        </p:spPr>
        <p:txBody>
          <a:bodyPr/>
          <a:lstStyle/>
          <a:p>
            <a:r>
              <a:rPr lang="en-US" sz="6600">
                <a:latin typeface="Times New Roman" pitchFamily="18" charset="0"/>
              </a:rPr>
              <a:t>Thresholds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28600"/>
            <a:ext cx="8610600" cy="914400"/>
          </a:xfrm>
        </p:spPr>
        <p:txBody>
          <a:bodyPr/>
          <a:lstStyle/>
          <a:p>
            <a:r>
              <a:rPr lang="en-US">
                <a:latin typeface="Times New Roman" pitchFamily="18" charset="0"/>
              </a:rPr>
              <a:t>Module 9: Sensation</a:t>
            </a:r>
          </a:p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06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</TotalTime>
  <Words>262</Words>
  <Application>Microsoft Office PowerPoint</Application>
  <PresentationFormat>On-screen Show (4:3)</PresentationFormat>
  <Paragraphs>46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Angles</vt:lpstr>
      <vt:lpstr>Thinking About Psychology:  The Science of Mind and Behavior</vt:lpstr>
      <vt:lpstr>Sensation and Perception</vt:lpstr>
      <vt:lpstr>Sensation</vt:lpstr>
      <vt:lpstr>Introduction</vt:lpstr>
      <vt:lpstr>Sensation</vt:lpstr>
      <vt:lpstr>Perception</vt:lpstr>
      <vt:lpstr>Bottom-Up Processing</vt:lpstr>
      <vt:lpstr>Top-Down Processing</vt:lpstr>
      <vt:lpstr>Thresholds</vt:lpstr>
      <vt:lpstr>Threshold</vt:lpstr>
      <vt:lpstr>Absolute Threshold</vt:lpstr>
      <vt:lpstr>Absolute Threshold</vt:lpstr>
      <vt:lpstr>Thresholds:  Signal Detection Theory</vt:lpstr>
      <vt:lpstr>Signal Detection Theory</vt:lpstr>
      <vt:lpstr>Signal Detection Theory</vt:lpstr>
      <vt:lpstr>Sensory Adaptation</vt:lpstr>
      <vt:lpstr>Sensory Adaptation</vt:lpstr>
      <vt:lpstr>Selective Attention</vt:lpstr>
      <vt:lpstr>Selective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SOLSCH Domain Administrator</dc:creator>
  <cp:lastModifiedBy>SOLSCH Domain Administrator</cp:lastModifiedBy>
  <cp:revision>2</cp:revision>
  <dcterms:created xsi:type="dcterms:W3CDTF">2012-10-11T14:18:01Z</dcterms:created>
  <dcterms:modified xsi:type="dcterms:W3CDTF">2012-10-11T14:19:42Z</dcterms:modified>
</cp:coreProperties>
</file>